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459A2-178F-4589-8889-FCB6D2A654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C370F1-0A25-444C-BE8A-7C5B5AB10A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A6AD8-F520-4FA7-B13C-DB1956F7D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9871C-239F-46C0-AF1E-9E87EF2E47B8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C4C7C-D8BE-47AF-A03A-95602E1C7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25805-B3A4-44E4-A538-FEB2AD4D0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B3D05-E767-4C09-A10E-B5A27E431C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5773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E325F-3EAE-4216-827C-18F9FB159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4B5729-7BE6-4FA6-B52A-01430F8F80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89304-056A-4741-8B2E-F4830AC7F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9871C-239F-46C0-AF1E-9E87EF2E47B8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4D5621-B9C4-4075-B53B-A3043682F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EC58F-1C79-4816-B8AD-FF52492FA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B3D05-E767-4C09-A10E-B5A27E431C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4936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90312E-DAFF-463F-962C-629C2EAD54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E72141-F2EB-4218-B33E-0677058C31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9CB17-384D-4199-B7B1-AC5C8A6E0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9871C-239F-46C0-AF1E-9E87EF2E47B8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6524F-FC2D-4E7D-A559-84C78CE41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7358E-654B-4484-9E3E-82A372F92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B3D05-E767-4C09-A10E-B5A27E431C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510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B7683-315C-46E5-AA0C-52A200107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FF3601-7591-4D29-ADE9-5799E850D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23EA14-F3CD-48CB-AB23-05FE50822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9871C-239F-46C0-AF1E-9E87EF2E47B8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EA8DB-42BB-4DE9-A0D6-86FF69B8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4468D3-4911-4744-B993-AC5397523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B3D05-E767-4C09-A10E-B5A27E431C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2581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0CA24-5CF7-48CF-86C8-38D5252A1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12EDD8-73C5-494A-A0BE-1D56C254AF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5921E7-DBBE-4CC8-B0FC-80D60FC99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9871C-239F-46C0-AF1E-9E87EF2E47B8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EBB0C0-6DF7-4C69-8D47-C09C785CA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E4B13D-8914-4052-B7D0-35C16F1F8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B3D05-E767-4C09-A10E-B5A27E431C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594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A8FA6-FDAE-4496-B993-B62427451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3504B4-1FC4-45E1-B3FC-4D7D8C1A0D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9FACFE-1B0C-453B-BC37-FC8875045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48C565-487A-469B-B3D1-1DE618383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9871C-239F-46C0-AF1E-9E87EF2E47B8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E736A-8E84-4015-AE49-1EB36C914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53368E-22E6-4B22-9BDF-D51B8CEF2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B3D05-E767-4C09-A10E-B5A27E431C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941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E5451-4A48-48C9-BA3E-8F864EA57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DC1DAB-BD4F-42D8-A2B3-A7EC908F5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E2F723-2EF4-447C-B2E2-CC2CC5BF86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A98BC-B180-4D8B-A3DE-2203F335F0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B98475-74A4-4112-9C84-3CA644304B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C05324-DC85-4985-B45D-F37095B90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9871C-239F-46C0-AF1E-9E87EF2E47B8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7AD9A9-C777-47FE-8DD3-06150E981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1D3900-3306-4E61-ACB1-E782DF961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B3D05-E767-4C09-A10E-B5A27E431C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541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897D0-3AFD-43BE-9D05-FD8262203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549564-2932-4D16-94B9-FD89BB98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9871C-239F-46C0-AF1E-9E87EF2E47B8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FA6BB-B614-4793-ABED-A229ADEDE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9848B2-20A0-4EB5-B3C3-5BD27B026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B3D05-E767-4C09-A10E-B5A27E431C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0663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FD988E-8082-46ED-BA18-201578EF3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9871C-239F-46C0-AF1E-9E87EF2E47B8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25E998-EEB6-4437-9958-A01E13AD2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989B35-9948-4CF3-94EE-773ADC45E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B3D05-E767-4C09-A10E-B5A27E431C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594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74704-192F-443C-BCFE-9DE304F32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FDB73D-8682-4D03-A9DE-5103400EC9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A0BD00-08B5-47CC-96A5-935AD43E85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CBA1F2-7772-49E3-B365-C117C0CA5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9871C-239F-46C0-AF1E-9E87EF2E47B8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175E13-0F9F-4315-AB8C-671C147CD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B32C6-B081-4A0F-BF79-88C813EFE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B3D05-E767-4C09-A10E-B5A27E431C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605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F25B7-15F5-439E-B8EF-3A44843C9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CCED64-92AD-4628-AD41-4CE271FCCF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2E29CD-1838-4EEA-92EC-8CD7D22491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040DCB-5AC9-46E0-AF8D-3725CA350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9871C-239F-46C0-AF1E-9E87EF2E47B8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67EE6F-1E0F-40E1-A4E4-4A6FFE9C8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4125D-2F3A-4D8D-92C3-C6FD8C597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B3D05-E767-4C09-A10E-B5A27E431C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1DCBF2-8CA8-4E4A-9020-57D162CC7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16AAE-316E-48B7-B35D-1F5A132EE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654F0-4A99-4BA7-966B-76CAEA093C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9871C-239F-46C0-AF1E-9E87EF2E47B8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11B01D-8179-4AAE-9383-A2296AA2F6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5E48B-54A1-43F6-AD89-F4BB7FFF49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B3D05-E767-4C09-A10E-B5A27E431C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568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7" Type="http://schemas.openxmlformats.org/officeDocument/2006/relationships/image" Target="../media/image6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"/><Relationship Id="rId5" Type="http://schemas.openxmlformats.org/officeDocument/2006/relationships/image" Target="../media/image4.tif"/><Relationship Id="rId4" Type="http://schemas.openxmlformats.org/officeDocument/2006/relationships/image" Target="../media/image3.t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13" Type="http://schemas.openxmlformats.org/officeDocument/2006/relationships/image" Target="../media/image18.tif"/><Relationship Id="rId3" Type="http://schemas.openxmlformats.org/officeDocument/2006/relationships/image" Target="../media/image8.tif"/><Relationship Id="rId7" Type="http://schemas.openxmlformats.org/officeDocument/2006/relationships/image" Target="../media/image12.tif"/><Relationship Id="rId12" Type="http://schemas.openxmlformats.org/officeDocument/2006/relationships/image" Target="../media/image17.tif"/><Relationship Id="rId17" Type="http://schemas.openxmlformats.org/officeDocument/2006/relationships/image" Target="../media/image22.tif"/><Relationship Id="rId2" Type="http://schemas.openxmlformats.org/officeDocument/2006/relationships/image" Target="../media/image7.tif"/><Relationship Id="rId16" Type="http://schemas.openxmlformats.org/officeDocument/2006/relationships/image" Target="../media/image21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"/><Relationship Id="rId11" Type="http://schemas.openxmlformats.org/officeDocument/2006/relationships/image" Target="../media/image16.tiff"/><Relationship Id="rId5" Type="http://schemas.openxmlformats.org/officeDocument/2006/relationships/image" Target="../media/image10.tif"/><Relationship Id="rId15" Type="http://schemas.openxmlformats.org/officeDocument/2006/relationships/image" Target="../media/image20.tif"/><Relationship Id="rId10" Type="http://schemas.openxmlformats.org/officeDocument/2006/relationships/image" Target="../media/image15.tiff"/><Relationship Id="rId4" Type="http://schemas.openxmlformats.org/officeDocument/2006/relationships/image" Target="../media/image9.tif"/><Relationship Id="rId9" Type="http://schemas.openxmlformats.org/officeDocument/2006/relationships/image" Target="../media/image14.tiff"/><Relationship Id="rId14" Type="http://schemas.openxmlformats.org/officeDocument/2006/relationships/image" Target="../media/image19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20B1BC-E0CB-46FE-B9BD-EDCDA68C5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748" y="2925661"/>
            <a:ext cx="3217551" cy="2310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FD974C-E719-4AA3-9A25-ADB33BDAB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748" y="226179"/>
            <a:ext cx="3217551" cy="23105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1C61F3-E899-4F95-8BEC-36A762072E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240" y="2925661"/>
            <a:ext cx="3080695" cy="23105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E7F885-35D3-4A75-954F-978724A1CD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240" y="217952"/>
            <a:ext cx="3080694" cy="23105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AECACC9-2DDD-4E7A-85D0-42B5A99712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68" y="2925661"/>
            <a:ext cx="3194638" cy="22940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B4F2CD-6776-43F4-B2CC-A2088C6ACA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68" y="226179"/>
            <a:ext cx="3194639" cy="229406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BBB1ABB-1F80-4702-948B-213F797F1761}"/>
              </a:ext>
            </a:extLst>
          </p:cNvPr>
          <p:cNvSpPr txBox="1"/>
          <p:nvPr/>
        </p:nvSpPr>
        <p:spPr>
          <a:xfrm>
            <a:off x="991377" y="5625143"/>
            <a:ext cx="10209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Scanning electron micrographs of conventionally electrospun poly(caprolactone) (PCL; Top) and cryogenic electrospun PCL (Bottom). Magnification ×10,000, scale bar = 5 µm. Images used to measure fibre diameter.</a:t>
            </a:r>
          </a:p>
        </p:txBody>
      </p:sp>
    </p:spTree>
    <p:extLst>
      <p:ext uri="{BB962C8B-B14F-4D97-AF65-F5344CB8AC3E}">
        <p14:creationId xmlns:p14="http://schemas.microsoft.com/office/powerpoint/2010/main" val="251627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61461A1F-47BE-4BFA-A137-FC24E17C75F9}"/>
              </a:ext>
            </a:extLst>
          </p:cNvPr>
          <p:cNvGrpSpPr>
            <a:grpSpLocks noChangeAspect="1"/>
          </p:cNvGrpSpPr>
          <p:nvPr/>
        </p:nvGrpSpPr>
        <p:grpSpPr>
          <a:xfrm>
            <a:off x="2060580" y="138230"/>
            <a:ext cx="8367441" cy="5205558"/>
            <a:chOff x="349226" y="79506"/>
            <a:chExt cx="10509484" cy="653816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AB851AE-A0EB-4F8A-891D-1E6A35CEB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727" y="130323"/>
              <a:ext cx="2828658" cy="282865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109026A-9F66-495E-A70B-B2DD6E033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727" y="3314676"/>
              <a:ext cx="2828658" cy="282865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B727ECC-B26D-43B6-9A5C-7FF897513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35" y="2995302"/>
              <a:ext cx="2864859" cy="23500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5300BE8-F333-42FB-A166-3B58C95FB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8484" y="130323"/>
              <a:ext cx="348057" cy="282865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C2AD6B7-0C5F-4718-8231-677C9C0E1E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829"/>
            <a:stretch/>
          </p:blipFill>
          <p:spPr>
            <a:xfrm>
              <a:off x="349226" y="6203156"/>
              <a:ext cx="2892360" cy="41451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5204ABE-A0C9-4353-9064-E843E32203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8" r="27615"/>
            <a:stretch/>
          </p:blipFill>
          <p:spPr>
            <a:xfrm>
              <a:off x="3262539" y="3314676"/>
              <a:ext cx="504048" cy="2828658"/>
            </a:xfrm>
            <a:prstGeom prst="rect">
              <a:avLst/>
            </a:prstGeom>
          </p:spPr>
        </p:pic>
        <p:pic>
          <p:nvPicPr>
            <p:cNvPr id="16" name="Content Placeholder 30">
              <a:extLst>
                <a:ext uri="{FF2B5EF4-FFF2-40B4-BE49-F238E27FC236}">
                  <a16:creationId xmlns:a16="http://schemas.microsoft.com/office/drawing/2014/main" id="{33957CDB-A70E-42F0-A234-CB6FF6326C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55" t="20572" r="24772" b="14703"/>
            <a:stretch/>
          </p:blipFill>
          <p:spPr>
            <a:xfrm>
              <a:off x="4140744" y="2995302"/>
              <a:ext cx="2807264" cy="24022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8701A7E-1ED5-4F85-84C7-194369059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0744" y="130323"/>
              <a:ext cx="2807264" cy="2828658"/>
            </a:xfrm>
            <a:prstGeom prst="rect">
              <a:avLst/>
            </a:prstGeom>
            <a:ln w="76200" cap="sq">
              <a:noFill/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F9D48C9-A73C-4C36-9C63-A88B2381A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0744" y="3329911"/>
              <a:ext cx="2748816" cy="2813423"/>
            </a:xfrm>
            <a:prstGeom prst="rect">
              <a:avLst/>
            </a:prstGeom>
            <a:ln w="76200" cap="sq">
              <a:noFill/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41126CF-11E3-416B-A50A-EB4F3F3AE9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22" t="6751" r="7404" b="56124"/>
            <a:stretch/>
          </p:blipFill>
          <p:spPr>
            <a:xfrm>
              <a:off x="4140744" y="6203155"/>
              <a:ext cx="2748816" cy="354349"/>
            </a:xfrm>
            <a:prstGeom prst="rect">
              <a:avLst/>
            </a:prstGeom>
          </p:spPr>
        </p:pic>
        <p:pic>
          <p:nvPicPr>
            <p:cNvPr id="24" name="Content Placeholder 30">
              <a:extLst>
                <a:ext uri="{FF2B5EF4-FFF2-40B4-BE49-F238E27FC236}">
                  <a16:creationId xmlns:a16="http://schemas.microsoft.com/office/drawing/2014/main" id="{A4226B2C-822A-4847-8F66-6DB24E7B6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5" t="17638" r="44822" b="17637"/>
            <a:stretch/>
          </p:blipFill>
          <p:spPr>
            <a:xfrm rot="16200000">
              <a:off x="5729777" y="1435235"/>
              <a:ext cx="2807264" cy="240228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F8F11C0-F2B5-4B27-A0DD-62B797578D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27" t="4960" r="799" b="57915"/>
            <a:stretch/>
          </p:blipFill>
          <p:spPr>
            <a:xfrm rot="16200000" flipH="1">
              <a:off x="5729775" y="4580201"/>
              <a:ext cx="2807267" cy="31899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7040E42-BFAC-4AFA-9BB8-9D45DDDA1D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729"/>
            <a:stretch/>
          </p:blipFill>
          <p:spPr>
            <a:xfrm>
              <a:off x="10501933" y="3331859"/>
              <a:ext cx="356777" cy="282476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37F90C4-9564-404E-9E4B-738289A56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2286" y="3329911"/>
              <a:ext cx="2828658" cy="2828658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C6EF58A-7997-440F-BF66-C7EEEBC834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114"/>
            <a:stretch/>
          </p:blipFill>
          <p:spPr>
            <a:xfrm>
              <a:off x="7572286" y="6203155"/>
              <a:ext cx="2828658" cy="400026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9260190-A1B5-4427-896F-0044A105E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2287" y="2952748"/>
              <a:ext cx="2828658" cy="23500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9A90D04-0EAE-4124-B658-936305375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5817" y="79506"/>
              <a:ext cx="267890" cy="2824761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32D0462-D4F0-40A8-89B5-D5A97DA41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2286" y="79506"/>
              <a:ext cx="2828658" cy="2828658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36CABEAC-BB40-4304-91A1-066ECB4E37D5}"/>
              </a:ext>
            </a:extLst>
          </p:cNvPr>
          <p:cNvSpPr txBox="1"/>
          <p:nvPr/>
        </p:nvSpPr>
        <p:spPr>
          <a:xfrm>
            <a:off x="991377" y="5625143"/>
            <a:ext cx="102092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Confocal microscopy images of NTM</a:t>
            </a:r>
            <a:r>
              <a:rPr lang="en-GB" baseline="-25000" dirty="0"/>
              <a:t>5</a:t>
            </a:r>
            <a:r>
              <a:rPr lang="en-GB" dirty="0"/>
              <a:t> cells cultured at day 7 on both conventionally electrospun poly(caprolactone) (PCL; Top) and cryogenic electrospun PCL (Bottom). Objective 20×, scale bar = 50 µm. Orthogonal images used to measure cell infiltration.</a:t>
            </a:r>
          </a:p>
        </p:txBody>
      </p:sp>
    </p:spTree>
    <p:extLst>
      <p:ext uri="{BB962C8B-B14F-4D97-AF65-F5344CB8AC3E}">
        <p14:creationId xmlns:p14="http://schemas.microsoft.com/office/powerpoint/2010/main" val="4802901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6A118AE6EB7543A7EC38CAF65D6D8B" ma:contentTypeVersion="16" ma:contentTypeDescription="Create a new document." ma:contentTypeScope="" ma:versionID="12ad68a1d768b4e99987773536695cc5">
  <xsd:schema xmlns:xsd="http://www.w3.org/2001/XMLSchema" xmlns:xs="http://www.w3.org/2001/XMLSchema" xmlns:p="http://schemas.microsoft.com/office/2006/metadata/properties" xmlns:ns3="2c43926a-b248-4fb5-8692-7f03bd5c687b" xmlns:ns4="2c0728d4-b628-46ac-beb8-1847ad0e6c02" targetNamespace="http://schemas.microsoft.com/office/2006/metadata/properties" ma:root="true" ma:fieldsID="c1a6764d2050e3eb1e827795090d660e" ns3:_="" ns4:_="">
    <xsd:import namespace="2c43926a-b248-4fb5-8692-7f03bd5c687b"/>
    <xsd:import namespace="2c0728d4-b628-46ac-beb8-1847ad0e6c0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LengthInSeconds" minOccurs="0"/>
                <xsd:element ref="ns4:MediaServiceLocation" minOccurs="0"/>
                <xsd:element ref="ns4:_activity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43926a-b248-4fb5-8692-7f03bd5c687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0728d4-b628-46ac-beb8-1847ad0e6c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c0728d4-b628-46ac-beb8-1847ad0e6c02" xsi:nil="true"/>
  </documentManagement>
</p:properties>
</file>

<file path=customXml/itemProps1.xml><?xml version="1.0" encoding="utf-8"?>
<ds:datastoreItem xmlns:ds="http://schemas.openxmlformats.org/officeDocument/2006/customXml" ds:itemID="{57B2EB18-D5DE-4A26-B92A-0C6B5C42A0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c43926a-b248-4fb5-8692-7f03bd5c687b"/>
    <ds:schemaRef ds:uri="2c0728d4-b628-46ac-beb8-1847ad0e6c0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018A318-4C60-4A1F-A51B-A691CBA670D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9923BF3-3FFA-4EE3-8F58-13A6DCDFE69B}">
  <ds:schemaRefs>
    <ds:schemaRef ds:uri="2c0728d4-b628-46ac-beb8-1847ad0e6c02"/>
    <ds:schemaRef ds:uri="http://purl.org/dc/terms/"/>
    <ds:schemaRef ds:uri="http://schemas.openxmlformats.org/package/2006/metadata/core-properties"/>
    <ds:schemaRef ds:uri="2c43926a-b248-4fb5-8692-7f03bd5c687b"/>
    <ds:schemaRef ds:uri="http://www.w3.org/XML/1998/namespace"/>
    <ds:schemaRef ds:uri="http://schemas.microsoft.com/office/2006/documentManagement/types"/>
    <ds:schemaRef ds:uri="http://purl.org/dc/elements/1.1/"/>
    <ds:schemaRef ds:uri="http://purl.org/dc/dcmitype/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86</Words>
  <Application>Microsoft Office PowerPoint</Application>
  <PresentationFormat>Widescreen</PresentationFormat>
  <Paragraphs>2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Crouch, Devon</dc:creator>
  <cp:lastModifiedBy>Crouch, Devon</cp:lastModifiedBy>
  <cp:revision>4</cp:revision>
  <dcterms:created xsi:type="dcterms:W3CDTF">2023-08-31T15:58:31Z</dcterms:created>
  <dcterms:modified xsi:type="dcterms:W3CDTF">2023-08-31T16:26:36Z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0x010100196A118AE6EB7543A7EC38CAF65D6D8B</vt:lpwstr>
  </property>
</Properties>
</file>