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CBE2-B9E4-467D-89A6-CABD60000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9CE9-4834-4FEA-B8C7-E155A135F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EFB4-9653-467F-9C0D-05E47591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B9D8A-E626-4E6E-8144-CBD65BA4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E4D1-B0FF-4F75-8093-351BDAAB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5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F4C2-FD45-469B-937C-DBC26935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A9D1D-45A9-479B-8361-700298AB6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4B9B-35B5-41C0-B2BE-4A9FA156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4CFCA-56A8-4F8A-A122-9AAFFBA3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1012-990A-4211-B38A-98BB6A70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3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07243-15EC-412E-ADB1-6E830841A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40474-2B95-429B-9F2C-DF1F5AEE9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EF9F-4DC5-46C3-9E18-5E7AA12F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AA87C-1BD0-42BB-8AF4-07BCF72E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0CE56-8633-477E-BC4B-020C690A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4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85D9-1C0C-4AFD-9F4E-37930E6E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DA46B-D32E-4FF7-BEC0-F2F206346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FCA3-180C-41F4-9BD8-C9D98B09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C2DC1-0B40-4563-8D4F-3FC1F86F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7FA5-5F78-4354-9909-F862A8DD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16BA-6283-4C71-9EA1-42898C46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03A10-B513-4A18-9501-009901E40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C720B-E911-4409-81F5-10D0D2DC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9391C-6951-49D4-BEE5-305DFD0B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3F30E-4F73-4D91-BD14-04D5C362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6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0669-5B39-4701-BEA3-41ADF865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8FD-B606-454D-99B5-8101AAB11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B164C-8D81-4712-87CF-80575C88B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57D4A-0F8D-4858-B8C0-8B47B071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4617C-17F7-4258-96C8-5CF0324C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0D779-5A32-4B41-9EEB-C2D550BE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9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510E-E6DF-42EB-B253-CDE6825B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5304-7F87-4DAD-94C6-0902917C6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F0FB4-9C14-49E8-ACBD-FC9AE6AF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0E19B-E085-47D2-94B6-CF6DAEC5C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A1DE8-A973-4644-958A-90DF4874D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B5898-29D1-4B64-B495-50B545A2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04047-4DA6-4C88-83FB-6B9495A6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C0C91-1D3D-4474-B85C-8B020A78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A45B-E4B7-4A6F-AC1B-9935D316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E29DD-DD31-4996-8CE0-38F6AF84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5DFAA-B272-49F8-A15D-76B93FD9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2F3CA-0BAB-4936-8733-7D096462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2270A-9DD5-43DB-A42A-6A7AD4FE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D6785-5488-4D87-A45C-E7F59B50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02A6-C1AB-4AA1-A6ED-6D740CE3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9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0938-E97A-4848-8C6D-8718F0FC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0C2F-9B7B-414A-A142-516C6C9D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87992-2605-4C2C-B663-49972EF04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7A712-7FC2-4DF8-8A33-A74E8AF7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F713E-9AA2-4ECC-AACB-B8B8F19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76857-4A80-488F-8EA5-1E69A9CD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7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2FF2-C68F-4656-A230-28580CD0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7A70-F5DF-47CF-B8EE-FDEEAC7D8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931A4-1ACB-408A-86C5-5DDACD5B1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7E011-AE56-4D36-9DAD-A635E967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AC20A-6131-4164-A81D-7721030B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EF63E-43A6-45CB-B0C8-202B055D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6E495-9278-4203-86A2-B6C814A9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F1E98-2896-48BB-813F-E6C5181C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CCB4-8AE3-4B56-B9F1-719C2DE9E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C152-5920-4370-B853-950F3614BE24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6A7B1-4586-4A74-88C2-14B94B042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D6CC-2DE5-4783-89EA-322CA6B58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2E64-B4D7-470C-B430-E9633ABF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122D1F6-F4AD-4681-BFD6-79A5922D1130}"/>
              </a:ext>
            </a:extLst>
          </p:cNvPr>
          <p:cNvSpPr txBox="1"/>
          <p:nvPr/>
        </p:nvSpPr>
        <p:spPr>
          <a:xfrm>
            <a:off x="73313" y="7899"/>
            <a:ext cx="625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Topography of </a:t>
            </a:r>
            <a:r>
              <a:rPr lang="en-GB" dirty="0" err="1"/>
              <a:t>octanedioic</a:t>
            </a:r>
            <a:r>
              <a:rPr lang="en-GB" dirty="0"/>
              <a:t>-acid &amp; nonanedioic-</a:t>
            </a:r>
            <a:r>
              <a:rPr lang="en-GB" dirty="0" err="1"/>
              <a:t>aicd</a:t>
            </a:r>
            <a:r>
              <a:rPr lang="en-GB" dirty="0"/>
              <a:t> p</a:t>
            </a:r>
            <a:r>
              <a:rPr lang="el-GR" dirty="0"/>
              <a:t>ε</a:t>
            </a:r>
            <a:r>
              <a:rPr lang="en-GB" dirty="0"/>
              <a:t>K gels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4BDC39-C76D-4F13-A200-3AC0F508F747}"/>
              </a:ext>
            </a:extLst>
          </p:cNvPr>
          <p:cNvSpPr txBox="1"/>
          <p:nvPr/>
        </p:nvSpPr>
        <p:spPr>
          <a:xfrm>
            <a:off x="524560" y="61478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AFM images demonstrating the topography of p</a:t>
            </a:r>
            <a:r>
              <a:rPr lang="el-GR" sz="1200" dirty="0"/>
              <a:t>ε</a:t>
            </a:r>
            <a:r>
              <a:rPr lang="en-GB" sz="1200" dirty="0"/>
              <a:t>K hydrogel variants. PεK (0.07g/ml. 0.1g/ml or 0.13g/ml) was cross-linked 60% with either </a:t>
            </a:r>
            <a:r>
              <a:rPr lang="en-GB" sz="1200" dirty="0" err="1"/>
              <a:t>octanedioic</a:t>
            </a:r>
            <a:r>
              <a:rPr lang="en-GB" sz="1200" dirty="0"/>
              <a:t>-acid or nonanedioic-acid. AFM micrographs illustrate that increasing the amount of p</a:t>
            </a:r>
            <a:r>
              <a:rPr lang="el-GR" sz="1200" dirty="0"/>
              <a:t>ε</a:t>
            </a:r>
            <a:r>
              <a:rPr lang="en-GB" sz="1200" dirty="0"/>
              <a:t>K within the gel changes the open porous structure to a tighter close knit structure. Height range 5nm – -5nm.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81FCA4-9C90-48D0-BD46-726BF1916896}"/>
              </a:ext>
            </a:extLst>
          </p:cNvPr>
          <p:cNvGrpSpPr/>
          <p:nvPr/>
        </p:nvGrpSpPr>
        <p:grpSpPr>
          <a:xfrm>
            <a:off x="287297" y="1134343"/>
            <a:ext cx="9032569" cy="4744576"/>
            <a:chOff x="287297" y="1134343"/>
            <a:chExt cx="9032569" cy="474457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B4318F-8012-4563-8170-0E7AECAC3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1" t="20724" r="18690" b="20166"/>
            <a:stretch/>
          </p:blipFill>
          <p:spPr>
            <a:xfrm>
              <a:off x="845727" y="3876223"/>
              <a:ext cx="2713965" cy="1831926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C7D2DF9-1DBB-4BE9-ABA6-FDA34D607B17}"/>
                </a:ext>
              </a:extLst>
            </p:cNvPr>
            <p:cNvSpPr txBox="1"/>
            <p:nvPr/>
          </p:nvSpPr>
          <p:spPr>
            <a:xfrm>
              <a:off x="1446709" y="3578245"/>
              <a:ext cx="1512000" cy="34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IV) 60-0.07-Non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6FD19C9-13E7-4010-9EA4-F22FB6C51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6" t="17709" r="18683" b="19897"/>
            <a:stretch/>
          </p:blipFill>
          <p:spPr>
            <a:xfrm>
              <a:off x="3698324" y="3897244"/>
              <a:ext cx="2713965" cy="19337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6E0E24-E5AB-4468-8EB1-C2425AC516EF}"/>
                </a:ext>
              </a:extLst>
            </p:cNvPr>
            <p:cNvSpPr txBox="1"/>
            <p:nvPr/>
          </p:nvSpPr>
          <p:spPr>
            <a:xfrm>
              <a:off x="4299306" y="3578245"/>
              <a:ext cx="1512000" cy="34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V) 60-0.1-Non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91957E-9E34-490F-AFB9-BC1A8CBFD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8" t="19343" r="18461" b="18034"/>
            <a:stretch/>
          </p:blipFill>
          <p:spPr>
            <a:xfrm>
              <a:off x="831716" y="1345642"/>
              <a:ext cx="2741986" cy="194080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6F82CC-3D8D-4876-AE99-46725631487C}"/>
                </a:ext>
              </a:extLst>
            </p:cNvPr>
            <p:cNvSpPr txBox="1"/>
            <p:nvPr/>
          </p:nvSpPr>
          <p:spPr>
            <a:xfrm>
              <a:off x="1446709" y="1134343"/>
              <a:ext cx="1512000" cy="34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I) 60-0.07-Oct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CB5134-1FE5-4B4D-87D6-70C0D98EF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8" t="17527" r="17979" b="18810"/>
            <a:stretch/>
          </p:blipFill>
          <p:spPr>
            <a:xfrm>
              <a:off x="3691307" y="1410378"/>
              <a:ext cx="2742009" cy="197301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2735CE0-5ADF-43C0-ABA1-E06E3CEBC316}"/>
                </a:ext>
              </a:extLst>
            </p:cNvPr>
            <p:cNvSpPr txBox="1"/>
            <p:nvPr/>
          </p:nvSpPr>
          <p:spPr>
            <a:xfrm>
              <a:off x="4306311" y="1134343"/>
              <a:ext cx="1512000" cy="34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II) 60-0.1-Oct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75ECEA-F794-4A15-8A90-C070D8C84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t="17399" r="19990" b="18939"/>
            <a:stretch/>
          </p:blipFill>
          <p:spPr>
            <a:xfrm>
              <a:off x="6603432" y="1529040"/>
              <a:ext cx="2671209" cy="197301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7525FF6-E1E2-4631-9F1B-77D6AF61D33D}"/>
                </a:ext>
              </a:extLst>
            </p:cNvPr>
            <p:cNvSpPr txBox="1"/>
            <p:nvPr/>
          </p:nvSpPr>
          <p:spPr>
            <a:xfrm>
              <a:off x="7183036" y="1134343"/>
              <a:ext cx="1512000" cy="34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III) 60-0.13-Oct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F162DB-F0B5-4FD7-A8D4-BB36EE54A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5" t="17709" r="18683" b="19897"/>
            <a:stretch/>
          </p:blipFill>
          <p:spPr>
            <a:xfrm>
              <a:off x="6605902" y="3945222"/>
              <a:ext cx="2713964" cy="1933697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92E8598-87C8-4653-87F9-35A8CB27BAD2}"/>
                </a:ext>
              </a:extLst>
            </p:cNvPr>
            <p:cNvSpPr txBox="1"/>
            <p:nvPr/>
          </p:nvSpPr>
          <p:spPr>
            <a:xfrm>
              <a:off x="7206884" y="3578245"/>
              <a:ext cx="1512000" cy="34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VI) 60-0.13-Non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4BF44E-EA27-42AE-867F-3EE6FFA4856F}"/>
                </a:ext>
              </a:extLst>
            </p:cNvPr>
            <p:cNvGrpSpPr/>
            <p:nvPr/>
          </p:nvGrpSpPr>
          <p:grpSpPr>
            <a:xfrm>
              <a:off x="287297" y="2477432"/>
              <a:ext cx="717330" cy="1724354"/>
              <a:chOff x="32998" y="1700765"/>
              <a:chExt cx="717330" cy="172435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B65F7F09-FDD9-45B9-9A59-F9AFAEF410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032" t="22851" r="2456" b="29397"/>
              <a:stretch/>
            </p:blipFill>
            <p:spPr>
              <a:xfrm>
                <a:off x="292116" y="1700765"/>
                <a:ext cx="171081" cy="148007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832391C5-2667-4249-BE12-FDC9E8BD2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49" t="93177" r="16731" b="972"/>
              <a:stretch/>
            </p:blipFill>
            <p:spPr>
              <a:xfrm>
                <a:off x="32998" y="3243782"/>
                <a:ext cx="717330" cy="1813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583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Lace, Rebecca</dc:creator>
  <cp:lastModifiedBy>Lace, Rebecca</cp:lastModifiedBy>
  <cp:revision>2</cp:revision>
  <dcterms:created xsi:type="dcterms:W3CDTF">2020-05-18T11:54:06Z</dcterms:created>
  <dcterms:modified xsi:type="dcterms:W3CDTF">2020-05-18T12:13:48Z</dcterms:modified>
</cp:coreProperties>
</file>