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0" r:id="rId3"/>
    <p:sldId id="258" r:id="rId4"/>
    <p:sldId id="259" r:id="rId5"/>
    <p:sldId id="262" r:id="rId6"/>
    <p:sldId id="263" r:id="rId7"/>
    <p:sldId id="261"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75" d="100"/>
          <a:sy n="75" d="100"/>
        </p:scale>
        <p:origin x="226" y="235"/>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0B1A9F-4F62-4130-BE0A-0A1E1827038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64EC0C92-8A3B-440A-B247-BEB01C23431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89C57D67-3208-4FB5-AAC8-4248DFF5B8F3}"/>
              </a:ext>
            </a:extLst>
          </p:cNvPr>
          <p:cNvSpPr>
            <a:spLocks noGrp="1"/>
          </p:cNvSpPr>
          <p:nvPr>
            <p:ph type="dt" sz="half" idx="10"/>
          </p:nvPr>
        </p:nvSpPr>
        <p:spPr/>
        <p:txBody>
          <a:bodyPr/>
          <a:lstStyle/>
          <a:p>
            <a:fld id="{C936181A-A253-40BB-A679-D2A4476D197B}" type="datetimeFigureOut">
              <a:rPr lang="en-GB" smtClean="0"/>
              <a:t>08/04/2021</a:t>
            </a:fld>
            <a:endParaRPr lang="en-GB"/>
          </a:p>
        </p:txBody>
      </p:sp>
      <p:sp>
        <p:nvSpPr>
          <p:cNvPr id="5" name="Footer Placeholder 4">
            <a:extLst>
              <a:ext uri="{FF2B5EF4-FFF2-40B4-BE49-F238E27FC236}">
                <a16:creationId xmlns:a16="http://schemas.microsoft.com/office/drawing/2014/main" id="{941D24B9-B173-4DAF-A9CF-23FB188F019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C515F1F-4488-4B0F-8ACC-78FFB259E307}"/>
              </a:ext>
            </a:extLst>
          </p:cNvPr>
          <p:cNvSpPr>
            <a:spLocks noGrp="1"/>
          </p:cNvSpPr>
          <p:nvPr>
            <p:ph type="sldNum" sz="quarter" idx="12"/>
          </p:nvPr>
        </p:nvSpPr>
        <p:spPr/>
        <p:txBody>
          <a:bodyPr/>
          <a:lstStyle/>
          <a:p>
            <a:fld id="{05DFFE7B-002D-4926-9C3B-A02C629907F2}" type="slidenum">
              <a:rPr lang="en-GB" smtClean="0"/>
              <a:t>‹#›</a:t>
            </a:fld>
            <a:endParaRPr lang="en-GB"/>
          </a:p>
        </p:txBody>
      </p:sp>
    </p:spTree>
    <p:extLst>
      <p:ext uri="{BB962C8B-B14F-4D97-AF65-F5344CB8AC3E}">
        <p14:creationId xmlns:p14="http://schemas.microsoft.com/office/powerpoint/2010/main" val="36297727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80D35C-66B3-46B8-9DE2-1D122FB7C95A}"/>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4FDE6F5-2424-4F2E-AFFB-7D21F7F5B850}"/>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E0DDDF9-B4A7-4C95-8F89-11FED1684C62}"/>
              </a:ext>
            </a:extLst>
          </p:cNvPr>
          <p:cNvSpPr>
            <a:spLocks noGrp="1"/>
          </p:cNvSpPr>
          <p:nvPr>
            <p:ph type="dt" sz="half" idx="10"/>
          </p:nvPr>
        </p:nvSpPr>
        <p:spPr/>
        <p:txBody>
          <a:bodyPr/>
          <a:lstStyle/>
          <a:p>
            <a:fld id="{C936181A-A253-40BB-A679-D2A4476D197B}" type="datetimeFigureOut">
              <a:rPr lang="en-GB" smtClean="0"/>
              <a:t>08/04/2021</a:t>
            </a:fld>
            <a:endParaRPr lang="en-GB"/>
          </a:p>
        </p:txBody>
      </p:sp>
      <p:sp>
        <p:nvSpPr>
          <p:cNvPr id="5" name="Footer Placeholder 4">
            <a:extLst>
              <a:ext uri="{FF2B5EF4-FFF2-40B4-BE49-F238E27FC236}">
                <a16:creationId xmlns:a16="http://schemas.microsoft.com/office/drawing/2014/main" id="{90B2EA54-FADC-4C6A-A4D3-FC071BED5CB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9272C91-A50F-4586-BBDF-726AE67938D7}"/>
              </a:ext>
            </a:extLst>
          </p:cNvPr>
          <p:cNvSpPr>
            <a:spLocks noGrp="1"/>
          </p:cNvSpPr>
          <p:nvPr>
            <p:ph type="sldNum" sz="quarter" idx="12"/>
          </p:nvPr>
        </p:nvSpPr>
        <p:spPr/>
        <p:txBody>
          <a:bodyPr/>
          <a:lstStyle/>
          <a:p>
            <a:fld id="{05DFFE7B-002D-4926-9C3B-A02C629907F2}" type="slidenum">
              <a:rPr lang="en-GB" smtClean="0"/>
              <a:t>‹#›</a:t>
            </a:fld>
            <a:endParaRPr lang="en-GB"/>
          </a:p>
        </p:txBody>
      </p:sp>
    </p:spTree>
    <p:extLst>
      <p:ext uri="{BB962C8B-B14F-4D97-AF65-F5344CB8AC3E}">
        <p14:creationId xmlns:p14="http://schemas.microsoft.com/office/powerpoint/2010/main" val="23142735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BDDC669-B552-41B6-89BF-1380B902849B}"/>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BD2C7D92-56F5-448E-B5FA-E37E868A119A}"/>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7027F13-2341-4E8A-BFDA-D1533FC474F9}"/>
              </a:ext>
            </a:extLst>
          </p:cNvPr>
          <p:cNvSpPr>
            <a:spLocks noGrp="1"/>
          </p:cNvSpPr>
          <p:nvPr>
            <p:ph type="dt" sz="half" idx="10"/>
          </p:nvPr>
        </p:nvSpPr>
        <p:spPr/>
        <p:txBody>
          <a:bodyPr/>
          <a:lstStyle/>
          <a:p>
            <a:fld id="{C936181A-A253-40BB-A679-D2A4476D197B}" type="datetimeFigureOut">
              <a:rPr lang="en-GB" smtClean="0"/>
              <a:t>08/04/2021</a:t>
            </a:fld>
            <a:endParaRPr lang="en-GB"/>
          </a:p>
        </p:txBody>
      </p:sp>
      <p:sp>
        <p:nvSpPr>
          <p:cNvPr id="5" name="Footer Placeholder 4">
            <a:extLst>
              <a:ext uri="{FF2B5EF4-FFF2-40B4-BE49-F238E27FC236}">
                <a16:creationId xmlns:a16="http://schemas.microsoft.com/office/drawing/2014/main" id="{C0A5E7D7-B09C-4EDC-8FF8-57B1B326C81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516ACB4-8313-4A8E-A375-D0B5609A713D}"/>
              </a:ext>
            </a:extLst>
          </p:cNvPr>
          <p:cNvSpPr>
            <a:spLocks noGrp="1"/>
          </p:cNvSpPr>
          <p:nvPr>
            <p:ph type="sldNum" sz="quarter" idx="12"/>
          </p:nvPr>
        </p:nvSpPr>
        <p:spPr/>
        <p:txBody>
          <a:bodyPr/>
          <a:lstStyle/>
          <a:p>
            <a:fld id="{05DFFE7B-002D-4926-9C3B-A02C629907F2}" type="slidenum">
              <a:rPr lang="en-GB" smtClean="0"/>
              <a:t>‹#›</a:t>
            </a:fld>
            <a:endParaRPr lang="en-GB"/>
          </a:p>
        </p:txBody>
      </p:sp>
    </p:spTree>
    <p:extLst>
      <p:ext uri="{BB962C8B-B14F-4D97-AF65-F5344CB8AC3E}">
        <p14:creationId xmlns:p14="http://schemas.microsoft.com/office/powerpoint/2010/main" val="7928681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871BA8-8BCF-46BD-958A-A1A8BF3E305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5C3D966-E682-4FD2-A71B-33D73CD7F4D5}"/>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C102A1F-B8AF-4683-A7F1-AF50287F09E3}"/>
              </a:ext>
            </a:extLst>
          </p:cNvPr>
          <p:cNvSpPr>
            <a:spLocks noGrp="1"/>
          </p:cNvSpPr>
          <p:nvPr>
            <p:ph type="dt" sz="half" idx="10"/>
          </p:nvPr>
        </p:nvSpPr>
        <p:spPr/>
        <p:txBody>
          <a:bodyPr/>
          <a:lstStyle/>
          <a:p>
            <a:fld id="{C936181A-A253-40BB-A679-D2A4476D197B}" type="datetimeFigureOut">
              <a:rPr lang="en-GB" smtClean="0"/>
              <a:t>08/04/2021</a:t>
            </a:fld>
            <a:endParaRPr lang="en-GB"/>
          </a:p>
        </p:txBody>
      </p:sp>
      <p:sp>
        <p:nvSpPr>
          <p:cNvPr id="5" name="Footer Placeholder 4">
            <a:extLst>
              <a:ext uri="{FF2B5EF4-FFF2-40B4-BE49-F238E27FC236}">
                <a16:creationId xmlns:a16="http://schemas.microsoft.com/office/drawing/2014/main" id="{F26B3ADC-AD1F-4B39-85ED-9F0FE641FCF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DC9EE16-A048-42C3-9EE9-4463257F1D26}"/>
              </a:ext>
            </a:extLst>
          </p:cNvPr>
          <p:cNvSpPr>
            <a:spLocks noGrp="1"/>
          </p:cNvSpPr>
          <p:nvPr>
            <p:ph type="sldNum" sz="quarter" idx="12"/>
          </p:nvPr>
        </p:nvSpPr>
        <p:spPr/>
        <p:txBody>
          <a:bodyPr/>
          <a:lstStyle/>
          <a:p>
            <a:fld id="{05DFFE7B-002D-4926-9C3B-A02C629907F2}" type="slidenum">
              <a:rPr lang="en-GB" smtClean="0"/>
              <a:t>‹#›</a:t>
            </a:fld>
            <a:endParaRPr lang="en-GB"/>
          </a:p>
        </p:txBody>
      </p:sp>
    </p:spTree>
    <p:extLst>
      <p:ext uri="{BB962C8B-B14F-4D97-AF65-F5344CB8AC3E}">
        <p14:creationId xmlns:p14="http://schemas.microsoft.com/office/powerpoint/2010/main" val="964236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36DBA7-2A66-4440-84C3-B6233086DCB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D677A3F-6E49-4E7A-BD97-3BD280577E7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E4B86243-B647-4854-A0AD-92E30766ADC7}"/>
              </a:ext>
            </a:extLst>
          </p:cNvPr>
          <p:cNvSpPr>
            <a:spLocks noGrp="1"/>
          </p:cNvSpPr>
          <p:nvPr>
            <p:ph type="dt" sz="half" idx="10"/>
          </p:nvPr>
        </p:nvSpPr>
        <p:spPr/>
        <p:txBody>
          <a:bodyPr/>
          <a:lstStyle/>
          <a:p>
            <a:fld id="{C936181A-A253-40BB-A679-D2A4476D197B}" type="datetimeFigureOut">
              <a:rPr lang="en-GB" smtClean="0"/>
              <a:t>08/04/2021</a:t>
            </a:fld>
            <a:endParaRPr lang="en-GB"/>
          </a:p>
        </p:txBody>
      </p:sp>
      <p:sp>
        <p:nvSpPr>
          <p:cNvPr id="5" name="Footer Placeholder 4">
            <a:extLst>
              <a:ext uri="{FF2B5EF4-FFF2-40B4-BE49-F238E27FC236}">
                <a16:creationId xmlns:a16="http://schemas.microsoft.com/office/drawing/2014/main" id="{257E469B-E81D-4D30-8A3A-09CB49E777F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953A293-B64B-4F5F-8FDC-487512506BCF}"/>
              </a:ext>
            </a:extLst>
          </p:cNvPr>
          <p:cNvSpPr>
            <a:spLocks noGrp="1"/>
          </p:cNvSpPr>
          <p:nvPr>
            <p:ph type="sldNum" sz="quarter" idx="12"/>
          </p:nvPr>
        </p:nvSpPr>
        <p:spPr/>
        <p:txBody>
          <a:bodyPr/>
          <a:lstStyle/>
          <a:p>
            <a:fld id="{05DFFE7B-002D-4926-9C3B-A02C629907F2}" type="slidenum">
              <a:rPr lang="en-GB" smtClean="0"/>
              <a:t>‹#›</a:t>
            </a:fld>
            <a:endParaRPr lang="en-GB"/>
          </a:p>
        </p:txBody>
      </p:sp>
    </p:spTree>
    <p:extLst>
      <p:ext uri="{BB962C8B-B14F-4D97-AF65-F5344CB8AC3E}">
        <p14:creationId xmlns:p14="http://schemas.microsoft.com/office/powerpoint/2010/main" val="3255638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7135A0-3254-4965-82F1-B9060586A774}"/>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A30D061-AF54-47F1-888D-D851ADE5714D}"/>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DA737ED9-254E-42E9-BB35-0A3AEA868382}"/>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727921D7-19E5-47F9-A6E2-5CFC5ECD6EFC}"/>
              </a:ext>
            </a:extLst>
          </p:cNvPr>
          <p:cNvSpPr>
            <a:spLocks noGrp="1"/>
          </p:cNvSpPr>
          <p:nvPr>
            <p:ph type="dt" sz="half" idx="10"/>
          </p:nvPr>
        </p:nvSpPr>
        <p:spPr/>
        <p:txBody>
          <a:bodyPr/>
          <a:lstStyle/>
          <a:p>
            <a:fld id="{C936181A-A253-40BB-A679-D2A4476D197B}" type="datetimeFigureOut">
              <a:rPr lang="en-GB" smtClean="0"/>
              <a:t>08/04/2021</a:t>
            </a:fld>
            <a:endParaRPr lang="en-GB"/>
          </a:p>
        </p:txBody>
      </p:sp>
      <p:sp>
        <p:nvSpPr>
          <p:cNvPr id="6" name="Footer Placeholder 5">
            <a:extLst>
              <a:ext uri="{FF2B5EF4-FFF2-40B4-BE49-F238E27FC236}">
                <a16:creationId xmlns:a16="http://schemas.microsoft.com/office/drawing/2014/main" id="{135B8B3D-48CA-412E-B3DA-88EEA3F1BB3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B5C3504-EE35-4DCC-AD54-7C99E7B3B21A}"/>
              </a:ext>
            </a:extLst>
          </p:cNvPr>
          <p:cNvSpPr>
            <a:spLocks noGrp="1"/>
          </p:cNvSpPr>
          <p:nvPr>
            <p:ph type="sldNum" sz="quarter" idx="12"/>
          </p:nvPr>
        </p:nvSpPr>
        <p:spPr/>
        <p:txBody>
          <a:bodyPr/>
          <a:lstStyle/>
          <a:p>
            <a:fld id="{05DFFE7B-002D-4926-9C3B-A02C629907F2}" type="slidenum">
              <a:rPr lang="en-GB" smtClean="0"/>
              <a:t>‹#›</a:t>
            </a:fld>
            <a:endParaRPr lang="en-GB"/>
          </a:p>
        </p:txBody>
      </p:sp>
    </p:spTree>
    <p:extLst>
      <p:ext uri="{BB962C8B-B14F-4D97-AF65-F5344CB8AC3E}">
        <p14:creationId xmlns:p14="http://schemas.microsoft.com/office/powerpoint/2010/main" val="41587534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525471-335A-4064-8316-1BD79A6DB3C2}"/>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F569A97-144C-432C-A02A-059AD409990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D6DCBC4D-E476-4FD7-949B-F54CD6CA81DC}"/>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8ED14078-BA1E-46D6-B991-3D5F4619562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B0A2C371-A3EF-4FF7-B896-23FE7EA56F97}"/>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0CA4A114-6C7D-499E-AD8C-3090EEA77816}"/>
              </a:ext>
            </a:extLst>
          </p:cNvPr>
          <p:cNvSpPr>
            <a:spLocks noGrp="1"/>
          </p:cNvSpPr>
          <p:nvPr>
            <p:ph type="dt" sz="half" idx="10"/>
          </p:nvPr>
        </p:nvSpPr>
        <p:spPr/>
        <p:txBody>
          <a:bodyPr/>
          <a:lstStyle/>
          <a:p>
            <a:fld id="{C936181A-A253-40BB-A679-D2A4476D197B}" type="datetimeFigureOut">
              <a:rPr lang="en-GB" smtClean="0"/>
              <a:t>08/04/2021</a:t>
            </a:fld>
            <a:endParaRPr lang="en-GB"/>
          </a:p>
        </p:txBody>
      </p:sp>
      <p:sp>
        <p:nvSpPr>
          <p:cNvPr id="8" name="Footer Placeholder 7">
            <a:extLst>
              <a:ext uri="{FF2B5EF4-FFF2-40B4-BE49-F238E27FC236}">
                <a16:creationId xmlns:a16="http://schemas.microsoft.com/office/drawing/2014/main" id="{833DF1BC-3A61-4CF0-9324-DCAAA103832D}"/>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81FB0D01-B235-412F-B3D4-A186BE9C61C4}"/>
              </a:ext>
            </a:extLst>
          </p:cNvPr>
          <p:cNvSpPr>
            <a:spLocks noGrp="1"/>
          </p:cNvSpPr>
          <p:nvPr>
            <p:ph type="sldNum" sz="quarter" idx="12"/>
          </p:nvPr>
        </p:nvSpPr>
        <p:spPr/>
        <p:txBody>
          <a:bodyPr/>
          <a:lstStyle/>
          <a:p>
            <a:fld id="{05DFFE7B-002D-4926-9C3B-A02C629907F2}" type="slidenum">
              <a:rPr lang="en-GB" smtClean="0"/>
              <a:t>‹#›</a:t>
            </a:fld>
            <a:endParaRPr lang="en-GB"/>
          </a:p>
        </p:txBody>
      </p:sp>
    </p:spTree>
    <p:extLst>
      <p:ext uri="{BB962C8B-B14F-4D97-AF65-F5344CB8AC3E}">
        <p14:creationId xmlns:p14="http://schemas.microsoft.com/office/powerpoint/2010/main" val="21715803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CA4430-C75A-4A58-B2A2-2AFB78D8CF87}"/>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F8429B53-EA40-4F5D-91A4-7154F7820BF7}"/>
              </a:ext>
            </a:extLst>
          </p:cNvPr>
          <p:cNvSpPr>
            <a:spLocks noGrp="1"/>
          </p:cNvSpPr>
          <p:nvPr>
            <p:ph type="dt" sz="half" idx="10"/>
          </p:nvPr>
        </p:nvSpPr>
        <p:spPr/>
        <p:txBody>
          <a:bodyPr/>
          <a:lstStyle/>
          <a:p>
            <a:fld id="{C936181A-A253-40BB-A679-D2A4476D197B}" type="datetimeFigureOut">
              <a:rPr lang="en-GB" smtClean="0"/>
              <a:t>08/04/2021</a:t>
            </a:fld>
            <a:endParaRPr lang="en-GB"/>
          </a:p>
        </p:txBody>
      </p:sp>
      <p:sp>
        <p:nvSpPr>
          <p:cNvPr id="4" name="Footer Placeholder 3">
            <a:extLst>
              <a:ext uri="{FF2B5EF4-FFF2-40B4-BE49-F238E27FC236}">
                <a16:creationId xmlns:a16="http://schemas.microsoft.com/office/drawing/2014/main" id="{DF17C3B1-7D38-4F10-860F-4A1AE224B311}"/>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886328DF-A222-4878-A140-2378BCE603CE}"/>
              </a:ext>
            </a:extLst>
          </p:cNvPr>
          <p:cNvSpPr>
            <a:spLocks noGrp="1"/>
          </p:cNvSpPr>
          <p:nvPr>
            <p:ph type="sldNum" sz="quarter" idx="12"/>
          </p:nvPr>
        </p:nvSpPr>
        <p:spPr/>
        <p:txBody>
          <a:bodyPr/>
          <a:lstStyle/>
          <a:p>
            <a:fld id="{05DFFE7B-002D-4926-9C3B-A02C629907F2}" type="slidenum">
              <a:rPr lang="en-GB" smtClean="0"/>
              <a:t>‹#›</a:t>
            </a:fld>
            <a:endParaRPr lang="en-GB"/>
          </a:p>
        </p:txBody>
      </p:sp>
    </p:spTree>
    <p:extLst>
      <p:ext uri="{BB962C8B-B14F-4D97-AF65-F5344CB8AC3E}">
        <p14:creationId xmlns:p14="http://schemas.microsoft.com/office/powerpoint/2010/main" val="13400184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CEA64AA-E631-488F-841E-8DF3AC46E407}"/>
              </a:ext>
            </a:extLst>
          </p:cNvPr>
          <p:cNvSpPr>
            <a:spLocks noGrp="1"/>
          </p:cNvSpPr>
          <p:nvPr>
            <p:ph type="dt" sz="half" idx="10"/>
          </p:nvPr>
        </p:nvSpPr>
        <p:spPr/>
        <p:txBody>
          <a:bodyPr/>
          <a:lstStyle/>
          <a:p>
            <a:fld id="{C936181A-A253-40BB-A679-D2A4476D197B}" type="datetimeFigureOut">
              <a:rPr lang="en-GB" smtClean="0"/>
              <a:t>08/04/2021</a:t>
            </a:fld>
            <a:endParaRPr lang="en-GB"/>
          </a:p>
        </p:txBody>
      </p:sp>
      <p:sp>
        <p:nvSpPr>
          <p:cNvPr id="3" name="Footer Placeholder 2">
            <a:extLst>
              <a:ext uri="{FF2B5EF4-FFF2-40B4-BE49-F238E27FC236}">
                <a16:creationId xmlns:a16="http://schemas.microsoft.com/office/drawing/2014/main" id="{547E7418-DD74-495E-9BD0-0722EE0CF7A7}"/>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CE35FF92-4B56-42D8-B8A7-9BEAA1AA474C}"/>
              </a:ext>
            </a:extLst>
          </p:cNvPr>
          <p:cNvSpPr>
            <a:spLocks noGrp="1"/>
          </p:cNvSpPr>
          <p:nvPr>
            <p:ph type="sldNum" sz="quarter" idx="12"/>
          </p:nvPr>
        </p:nvSpPr>
        <p:spPr/>
        <p:txBody>
          <a:bodyPr/>
          <a:lstStyle/>
          <a:p>
            <a:fld id="{05DFFE7B-002D-4926-9C3B-A02C629907F2}" type="slidenum">
              <a:rPr lang="en-GB" smtClean="0"/>
              <a:t>‹#›</a:t>
            </a:fld>
            <a:endParaRPr lang="en-GB"/>
          </a:p>
        </p:txBody>
      </p:sp>
    </p:spTree>
    <p:extLst>
      <p:ext uri="{BB962C8B-B14F-4D97-AF65-F5344CB8AC3E}">
        <p14:creationId xmlns:p14="http://schemas.microsoft.com/office/powerpoint/2010/main" val="6700937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4DCCED-AECD-4D7D-B600-F048B4FDCC7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771E51BB-7532-46E0-91AA-339FE9ADBC6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02E2FF7E-E58D-4672-BCC9-A3CDCAF8C90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EA20A0CB-D678-4DED-BF9D-4A58822A2FFD}"/>
              </a:ext>
            </a:extLst>
          </p:cNvPr>
          <p:cNvSpPr>
            <a:spLocks noGrp="1"/>
          </p:cNvSpPr>
          <p:nvPr>
            <p:ph type="dt" sz="half" idx="10"/>
          </p:nvPr>
        </p:nvSpPr>
        <p:spPr/>
        <p:txBody>
          <a:bodyPr/>
          <a:lstStyle/>
          <a:p>
            <a:fld id="{C936181A-A253-40BB-A679-D2A4476D197B}" type="datetimeFigureOut">
              <a:rPr lang="en-GB" smtClean="0"/>
              <a:t>08/04/2021</a:t>
            </a:fld>
            <a:endParaRPr lang="en-GB"/>
          </a:p>
        </p:txBody>
      </p:sp>
      <p:sp>
        <p:nvSpPr>
          <p:cNvPr id="6" name="Footer Placeholder 5">
            <a:extLst>
              <a:ext uri="{FF2B5EF4-FFF2-40B4-BE49-F238E27FC236}">
                <a16:creationId xmlns:a16="http://schemas.microsoft.com/office/drawing/2014/main" id="{6FFC953E-8241-49B0-BA45-8056375DB95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0021B20-F5A6-4B00-90E7-0E95CC6F9456}"/>
              </a:ext>
            </a:extLst>
          </p:cNvPr>
          <p:cNvSpPr>
            <a:spLocks noGrp="1"/>
          </p:cNvSpPr>
          <p:nvPr>
            <p:ph type="sldNum" sz="quarter" idx="12"/>
          </p:nvPr>
        </p:nvSpPr>
        <p:spPr/>
        <p:txBody>
          <a:bodyPr/>
          <a:lstStyle/>
          <a:p>
            <a:fld id="{05DFFE7B-002D-4926-9C3B-A02C629907F2}" type="slidenum">
              <a:rPr lang="en-GB" smtClean="0"/>
              <a:t>‹#›</a:t>
            </a:fld>
            <a:endParaRPr lang="en-GB"/>
          </a:p>
        </p:txBody>
      </p:sp>
    </p:spTree>
    <p:extLst>
      <p:ext uri="{BB962C8B-B14F-4D97-AF65-F5344CB8AC3E}">
        <p14:creationId xmlns:p14="http://schemas.microsoft.com/office/powerpoint/2010/main" val="15704028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0139EA-AF6C-4116-A1C9-E8AD8DF8E72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CC3C49C7-6751-4E1C-AED6-26BF13C4936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464AA04F-5E2F-4A3A-9490-0739CC961A9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2FC3BB1F-21CA-411F-923C-2A670468B57A}"/>
              </a:ext>
            </a:extLst>
          </p:cNvPr>
          <p:cNvSpPr>
            <a:spLocks noGrp="1"/>
          </p:cNvSpPr>
          <p:nvPr>
            <p:ph type="dt" sz="half" idx="10"/>
          </p:nvPr>
        </p:nvSpPr>
        <p:spPr/>
        <p:txBody>
          <a:bodyPr/>
          <a:lstStyle/>
          <a:p>
            <a:fld id="{C936181A-A253-40BB-A679-D2A4476D197B}" type="datetimeFigureOut">
              <a:rPr lang="en-GB" smtClean="0"/>
              <a:t>08/04/2021</a:t>
            </a:fld>
            <a:endParaRPr lang="en-GB"/>
          </a:p>
        </p:txBody>
      </p:sp>
      <p:sp>
        <p:nvSpPr>
          <p:cNvPr id="6" name="Footer Placeholder 5">
            <a:extLst>
              <a:ext uri="{FF2B5EF4-FFF2-40B4-BE49-F238E27FC236}">
                <a16:creationId xmlns:a16="http://schemas.microsoft.com/office/drawing/2014/main" id="{CAE1983A-A27D-445A-B7E1-5F23F029AA3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85418DB-EA39-4152-968F-D617F5F67D49}"/>
              </a:ext>
            </a:extLst>
          </p:cNvPr>
          <p:cNvSpPr>
            <a:spLocks noGrp="1"/>
          </p:cNvSpPr>
          <p:nvPr>
            <p:ph type="sldNum" sz="quarter" idx="12"/>
          </p:nvPr>
        </p:nvSpPr>
        <p:spPr/>
        <p:txBody>
          <a:bodyPr/>
          <a:lstStyle/>
          <a:p>
            <a:fld id="{05DFFE7B-002D-4926-9C3B-A02C629907F2}" type="slidenum">
              <a:rPr lang="en-GB" smtClean="0"/>
              <a:t>‹#›</a:t>
            </a:fld>
            <a:endParaRPr lang="en-GB"/>
          </a:p>
        </p:txBody>
      </p:sp>
    </p:spTree>
    <p:extLst>
      <p:ext uri="{BB962C8B-B14F-4D97-AF65-F5344CB8AC3E}">
        <p14:creationId xmlns:p14="http://schemas.microsoft.com/office/powerpoint/2010/main" val="24400123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6158A6E-7307-4D35-A943-8D8A8E24A27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5D10094-4B67-412F-AD5D-D80374EE7B3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343B0A9-5474-427B-802B-C345C5B9661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936181A-A253-40BB-A679-D2A4476D197B}" type="datetimeFigureOut">
              <a:rPr lang="en-GB" smtClean="0"/>
              <a:t>08/04/2021</a:t>
            </a:fld>
            <a:endParaRPr lang="en-GB"/>
          </a:p>
        </p:txBody>
      </p:sp>
      <p:sp>
        <p:nvSpPr>
          <p:cNvPr id="5" name="Footer Placeholder 4">
            <a:extLst>
              <a:ext uri="{FF2B5EF4-FFF2-40B4-BE49-F238E27FC236}">
                <a16:creationId xmlns:a16="http://schemas.microsoft.com/office/drawing/2014/main" id="{B25DE95B-8A50-4FAB-BE1A-E387BDA2FEE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328B28F0-82C5-4C76-8035-BD7B438E46F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DFFE7B-002D-4926-9C3B-A02C629907F2}" type="slidenum">
              <a:rPr lang="en-GB" smtClean="0"/>
              <a:t>‹#›</a:t>
            </a:fld>
            <a:endParaRPr lang="en-GB"/>
          </a:p>
        </p:txBody>
      </p:sp>
    </p:spTree>
    <p:extLst>
      <p:ext uri="{BB962C8B-B14F-4D97-AF65-F5344CB8AC3E}">
        <p14:creationId xmlns:p14="http://schemas.microsoft.com/office/powerpoint/2010/main" val="20311612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450846F-9AE1-43BB-A301-E433BB565228}"/>
              </a:ext>
            </a:extLst>
          </p:cNvPr>
          <p:cNvPicPr>
            <a:picLocks noChangeAspect="1"/>
          </p:cNvPicPr>
          <p:nvPr/>
        </p:nvPicPr>
        <p:blipFill>
          <a:blip r:embed="rId2"/>
          <a:stretch>
            <a:fillRect/>
          </a:stretch>
        </p:blipFill>
        <p:spPr>
          <a:xfrm>
            <a:off x="1907177" y="1763486"/>
            <a:ext cx="7876903" cy="4430758"/>
          </a:xfrm>
          <a:prstGeom prst="rect">
            <a:avLst/>
          </a:prstGeom>
        </p:spPr>
      </p:pic>
      <p:sp>
        <p:nvSpPr>
          <p:cNvPr id="7" name="Oval 6">
            <a:extLst>
              <a:ext uri="{FF2B5EF4-FFF2-40B4-BE49-F238E27FC236}">
                <a16:creationId xmlns:a16="http://schemas.microsoft.com/office/drawing/2014/main" id="{6CC45C56-DC8C-41A4-8506-84FFA2805839}"/>
              </a:ext>
            </a:extLst>
          </p:cNvPr>
          <p:cNvSpPr/>
          <p:nvPr/>
        </p:nvSpPr>
        <p:spPr>
          <a:xfrm>
            <a:off x="1840992" y="1889760"/>
            <a:ext cx="339634" cy="20900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a:extLst>
              <a:ext uri="{FF2B5EF4-FFF2-40B4-BE49-F238E27FC236}">
                <a16:creationId xmlns:a16="http://schemas.microsoft.com/office/drawing/2014/main" id="{46176A47-2E3E-4E58-943E-58691C05FD1C}"/>
              </a:ext>
            </a:extLst>
          </p:cNvPr>
          <p:cNvSpPr/>
          <p:nvPr/>
        </p:nvSpPr>
        <p:spPr>
          <a:xfrm>
            <a:off x="1983812" y="2840736"/>
            <a:ext cx="777676" cy="20900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F6D677F0-3663-433C-89C3-9F5044F1E899}"/>
              </a:ext>
            </a:extLst>
          </p:cNvPr>
          <p:cNvSpPr/>
          <p:nvPr/>
        </p:nvSpPr>
        <p:spPr>
          <a:xfrm>
            <a:off x="933704" y="179617"/>
            <a:ext cx="10024872" cy="1264642"/>
          </a:xfrm>
          <a:prstGeom prst="rect">
            <a:avLst/>
          </a:prstGeom>
        </p:spPr>
        <p:txBody>
          <a:bodyPr wrap="square">
            <a:spAutoFit/>
          </a:bodyPr>
          <a:lstStyle/>
          <a:p>
            <a:pPr marL="285750" indent="-285750" algn="just">
              <a:lnSpc>
                <a:spcPct val="107000"/>
              </a:lnSpc>
              <a:spcAft>
                <a:spcPts val="800"/>
              </a:spcAft>
              <a:buFont typeface="Arial" panose="020B0604020202020204" pitchFamily="34" charset="0"/>
              <a:buChar char="•"/>
            </a:pPr>
            <a:r>
              <a:rPr lang="en-US" dirty="0">
                <a:latin typeface="Calibri" panose="020F0502020204030204" pitchFamily="34" charset="0"/>
                <a:ea typeface="Calibri" panose="020F0502020204030204" pitchFamily="34" charset="0"/>
                <a:cs typeface="Times New Roman" panose="02020603050405020304" pitchFamily="18" charset="0"/>
              </a:rPr>
              <a:t>To run codes of simulating rodent skull under muscle force loadings, a ANSYS model file in ‘</a:t>
            </a:r>
            <a:r>
              <a:rPr lang="en-US" dirty="0" err="1">
                <a:latin typeface="Calibri" panose="020F0502020204030204" pitchFamily="34" charset="0"/>
                <a:ea typeface="Calibri" panose="020F0502020204030204" pitchFamily="34" charset="0"/>
                <a:cs typeface="Times New Roman" panose="02020603050405020304" pitchFamily="18" charset="0"/>
              </a:rPr>
              <a:t>ANSYS_model_files</a:t>
            </a:r>
            <a:r>
              <a:rPr lang="en-US" dirty="0">
                <a:latin typeface="Calibri" panose="020F0502020204030204" pitchFamily="34" charset="0"/>
                <a:ea typeface="Calibri" panose="020F0502020204030204" pitchFamily="34" charset="0"/>
                <a:cs typeface="Times New Roman" panose="02020603050405020304" pitchFamily="18" charset="0"/>
              </a:rPr>
              <a:t>’ folder needs to be first loaded in ANSYS Mechanical APDL. For uploading desired ‘*.</a:t>
            </a:r>
            <a:r>
              <a:rPr lang="en-US" dirty="0" err="1">
                <a:latin typeface="Calibri" panose="020F0502020204030204" pitchFamily="34" charset="0"/>
                <a:ea typeface="Calibri" panose="020F0502020204030204" pitchFamily="34" charset="0"/>
                <a:cs typeface="Times New Roman" panose="02020603050405020304" pitchFamily="18" charset="0"/>
              </a:rPr>
              <a:t>db</a:t>
            </a:r>
            <a:r>
              <a:rPr lang="en-US" dirty="0">
                <a:latin typeface="Calibri" panose="020F0502020204030204" pitchFamily="34" charset="0"/>
                <a:ea typeface="Calibri" panose="020F0502020204030204" pitchFamily="34" charset="0"/>
                <a:cs typeface="Times New Roman" panose="02020603050405020304" pitchFamily="18" charset="0"/>
              </a:rPr>
              <a:t>’ file, click ‘Resume from’ under the ‘File’ menu in the APDL interface, and then select a ‘*.</a:t>
            </a:r>
            <a:r>
              <a:rPr lang="en-US" dirty="0" err="1">
                <a:latin typeface="Calibri" panose="020F0502020204030204" pitchFamily="34" charset="0"/>
                <a:ea typeface="Calibri" panose="020F0502020204030204" pitchFamily="34" charset="0"/>
                <a:cs typeface="Times New Roman" panose="02020603050405020304" pitchFamily="18" charset="0"/>
              </a:rPr>
              <a:t>db</a:t>
            </a:r>
            <a:r>
              <a:rPr lang="en-US" dirty="0">
                <a:latin typeface="Calibri" panose="020F0502020204030204" pitchFamily="34" charset="0"/>
                <a:ea typeface="Calibri" panose="020F0502020204030204" pitchFamily="34" charset="0"/>
                <a:cs typeface="Times New Roman" panose="02020603050405020304" pitchFamily="18" charset="0"/>
              </a:rPr>
              <a:t>’ file e.g. ‘</a:t>
            </a:r>
            <a:r>
              <a:rPr lang="en-US" dirty="0" err="1">
                <a:latin typeface="Calibri" panose="020F0502020204030204" pitchFamily="34" charset="0"/>
                <a:ea typeface="Calibri" panose="020F0502020204030204" pitchFamily="34" charset="0"/>
                <a:cs typeface="Times New Roman" panose="02020603050405020304" pitchFamily="18" charset="0"/>
              </a:rPr>
              <a:t>squirrel_initial_model.db</a:t>
            </a:r>
            <a:r>
              <a:rPr lang="en-US" dirty="0">
                <a:latin typeface="Calibri" panose="020F0502020204030204" pitchFamily="34" charset="0"/>
                <a:ea typeface="Calibri" panose="020F0502020204030204" pitchFamily="34" charset="0"/>
                <a:cs typeface="Times New Roman" panose="02020603050405020304" pitchFamily="18" charset="0"/>
              </a:rPr>
              <a:t>’ in the pop-up window.</a:t>
            </a:r>
            <a:endParaRPr lang="en-GB"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260035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110F539-49B2-4D41-97F9-78F4EDAEE2D8}"/>
              </a:ext>
            </a:extLst>
          </p:cNvPr>
          <p:cNvPicPr>
            <a:picLocks noChangeAspect="1"/>
          </p:cNvPicPr>
          <p:nvPr/>
        </p:nvPicPr>
        <p:blipFill>
          <a:blip r:embed="rId2"/>
          <a:stretch>
            <a:fillRect/>
          </a:stretch>
        </p:blipFill>
        <p:spPr>
          <a:xfrm>
            <a:off x="1862764" y="1566431"/>
            <a:ext cx="7876903" cy="4430758"/>
          </a:xfrm>
          <a:prstGeom prst="rect">
            <a:avLst/>
          </a:prstGeom>
        </p:spPr>
      </p:pic>
      <p:sp>
        <p:nvSpPr>
          <p:cNvPr id="7" name="Oval 6">
            <a:extLst>
              <a:ext uri="{FF2B5EF4-FFF2-40B4-BE49-F238E27FC236}">
                <a16:creationId xmlns:a16="http://schemas.microsoft.com/office/drawing/2014/main" id="{6CC45C56-DC8C-41A4-8506-84FFA2805839}"/>
              </a:ext>
            </a:extLst>
          </p:cNvPr>
          <p:cNvSpPr/>
          <p:nvPr/>
        </p:nvSpPr>
        <p:spPr>
          <a:xfrm>
            <a:off x="1810512" y="1676400"/>
            <a:ext cx="339634" cy="20900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a:extLst>
              <a:ext uri="{FF2B5EF4-FFF2-40B4-BE49-F238E27FC236}">
                <a16:creationId xmlns:a16="http://schemas.microsoft.com/office/drawing/2014/main" id="{46176A47-2E3E-4E58-943E-58691C05FD1C}"/>
              </a:ext>
            </a:extLst>
          </p:cNvPr>
          <p:cNvSpPr/>
          <p:nvPr/>
        </p:nvSpPr>
        <p:spPr>
          <a:xfrm>
            <a:off x="1915014" y="2141674"/>
            <a:ext cx="1034288" cy="20900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F6D677F0-3663-433C-89C3-9F5044F1E899}"/>
              </a:ext>
            </a:extLst>
          </p:cNvPr>
          <p:cNvSpPr/>
          <p:nvPr/>
        </p:nvSpPr>
        <p:spPr>
          <a:xfrm>
            <a:off x="1024056" y="160008"/>
            <a:ext cx="10549636" cy="1367234"/>
          </a:xfrm>
          <a:prstGeom prst="rect">
            <a:avLst/>
          </a:prstGeom>
        </p:spPr>
        <p:txBody>
          <a:bodyPr wrap="square">
            <a:spAutoFit/>
          </a:bodyPr>
          <a:lstStyle/>
          <a:p>
            <a:pPr marL="285750" indent="-285750" algn="just">
              <a:lnSpc>
                <a:spcPct val="107000"/>
              </a:lnSpc>
              <a:spcAft>
                <a:spcPts val="800"/>
              </a:spcAft>
              <a:buFont typeface="Arial" panose="020B0604020202020204" pitchFamily="34" charset="0"/>
              <a:buChar char="•"/>
            </a:pPr>
            <a:r>
              <a:rPr lang="en-US" dirty="0">
                <a:latin typeface="Calibri" panose="020F0502020204030204" pitchFamily="34" charset="0"/>
                <a:ea typeface="Calibri" panose="020F0502020204030204" pitchFamily="34" charset="0"/>
                <a:cs typeface="Times New Roman" panose="02020603050405020304" pitchFamily="18" charset="0"/>
              </a:rPr>
              <a:t>Please make sure the maximum muscle force files (XXMuscleForcesCorrected.csv) and force vector info files (XX_musF.csv) in the ‘</a:t>
            </a:r>
            <a:r>
              <a:rPr lang="en-US" dirty="0" err="1">
                <a:latin typeface="Calibri" panose="020F0502020204030204" pitchFamily="34" charset="0"/>
                <a:ea typeface="Calibri" panose="020F0502020204030204" pitchFamily="34" charset="0"/>
                <a:cs typeface="Times New Roman" panose="02020603050405020304" pitchFamily="18" charset="0"/>
              </a:rPr>
              <a:t>ANSYS_model_files</a:t>
            </a:r>
            <a:r>
              <a:rPr lang="en-US" dirty="0">
                <a:latin typeface="Calibri" panose="020F0502020204030204" pitchFamily="34" charset="0"/>
                <a:ea typeface="Calibri" panose="020F0502020204030204" pitchFamily="34" charset="0"/>
                <a:cs typeface="Times New Roman" panose="02020603050405020304" pitchFamily="18" charset="0"/>
              </a:rPr>
              <a:t>’ folder are put under the working directory of ANSYS APDL so that they can be successfully read into ANSYS parameter space.</a:t>
            </a:r>
          </a:p>
          <a:p>
            <a:pPr marL="285750" indent="-285750" algn="just">
              <a:lnSpc>
                <a:spcPct val="107000"/>
              </a:lnSpc>
              <a:spcAft>
                <a:spcPts val="800"/>
              </a:spcAft>
              <a:buFont typeface="Arial" panose="020B0604020202020204" pitchFamily="34" charset="0"/>
              <a:buChar char="•"/>
            </a:pPr>
            <a:r>
              <a:rPr lang="en-US" dirty="0">
                <a:latin typeface="Calibri" panose="020F0502020204030204" pitchFamily="34" charset="0"/>
                <a:ea typeface="Calibri" panose="020F0502020204030204" pitchFamily="34" charset="0"/>
                <a:cs typeface="Times New Roman" panose="02020603050405020304" pitchFamily="18" charset="0"/>
              </a:rPr>
              <a:t>To check or change working directory, you can click ‘File’ and select ‘Change Directory …’.</a:t>
            </a:r>
            <a:endParaRPr lang="en-GB"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262667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F37108C-D7B3-404C-835D-29843ABD2A5C}"/>
              </a:ext>
            </a:extLst>
          </p:cNvPr>
          <p:cNvPicPr>
            <a:picLocks noChangeAspect="1"/>
          </p:cNvPicPr>
          <p:nvPr/>
        </p:nvPicPr>
        <p:blipFill>
          <a:blip r:embed="rId2"/>
          <a:stretch>
            <a:fillRect/>
          </a:stretch>
        </p:blipFill>
        <p:spPr>
          <a:xfrm>
            <a:off x="1857833" y="2031776"/>
            <a:ext cx="8239760" cy="4634865"/>
          </a:xfrm>
          <a:prstGeom prst="rect">
            <a:avLst/>
          </a:prstGeom>
        </p:spPr>
      </p:pic>
      <p:sp>
        <p:nvSpPr>
          <p:cNvPr id="7" name="Oval 6">
            <a:extLst>
              <a:ext uri="{FF2B5EF4-FFF2-40B4-BE49-F238E27FC236}">
                <a16:creationId xmlns:a16="http://schemas.microsoft.com/office/drawing/2014/main" id="{6CC45C56-DC8C-41A4-8506-84FFA2805839}"/>
              </a:ext>
            </a:extLst>
          </p:cNvPr>
          <p:cNvSpPr/>
          <p:nvPr/>
        </p:nvSpPr>
        <p:spPr>
          <a:xfrm>
            <a:off x="1810512" y="2159726"/>
            <a:ext cx="339634" cy="20900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a:extLst>
              <a:ext uri="{FF2B5EF4-FFF2-40B4-BE49-F238E27FC236}">
                <a16:creationId xmlns:a16="http://schemas.microsoft.com/office/drawing/2014/main" id="{46176A47-2E3E-4E58-943E-58691C05FD1C}"/>
              </a:ext>
            </a:extLst>
          </p:cNvPr>
          <p:cNvSpPr/>
          <p:nvPr/>
        </p:nvSpPr>
        <p:spPr>
          <a:xfrm>
            <a:off x="1840992" y="3892006"/>
            <a:ext cx="1034288" cy="20900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F6D677F0-3663-433C-89C3-9F5044F1E899}"/>
              </a:ext>
            </a:extLst>
          </p:cNvPr>
          <p:cNvSpPr/>
          <p:nvPr/>
        </p:nvSpPr>
        <p:spPr>
          <a:xfrm>
            <a:off x="1063244" y="242848"/>
            <a:ext cx="10549636" cy="1561005"/>
          </a:xfrm>
          <a:prstGeom prst="rect">
            <a:avLst/>
          </a:prstGeom>
        </p:spPr>
        <p:txBody>
          <a:bodyPr wrap="square">
            <a:spAutoFit/>
          </a:bodyPr>
          <a:lstStyle/>
          <a:p>
            <a:pPr marL="285750" indent="-285750" algn="just">
              <a:lnSpc>
                <a:spcPct val="107000"/>
              </a:lnSpc>
              <a:spcAft>
                <a:spcPts val="800"/>
              </a:spcAft>
              <a:buFont typeface="Arial" panose="020B0604020202020204" pitchFamily="34" charset="0"/>
              <a:buChar char="•"/>
            </a:pPr>
            <a:r>
              <a:rPr lang="en-US" dirty="0">
                <a:latin typeface="Calibri" panose="020F0502020204030204" pitchFamily="34" charset="0"/>
                <a:ea typeface="Calibri" panose="020F0502020204030204" pitchFamily="34" charset="0"/>
                <a:cs typeface="Times New Roman" panose="02020603050405020304" pitchFamily="18" charset="0"/>
              </a:rPr>
              <a:t>Once the FE model has been loaded in the viewer window, click the ‘Read Input from’ under the ‘File’ menu to read a ‘*.txt’ file, in this case, select ‘Squirrel_muscle_loads_sets_postproc_corrected.txt’ from the ‘</a:t>
            </a:r>
            <a:r>
              <a:rPr lang="en-US" dirty="0" err="1">
                <a:latin typeface="Calibri" panose="020F0502020204030204" pitchFamily="34" charset="0"/>
                <a:ea typeface="Calibri" panose="020F0502020204030204" pitchFamily="34" charset="0"/>
                <a:cs typeface="Times New Roman" panose="02020603050405020304" pitchFamily="18" charset="0"/>
              </a:rPr>
              <a:t>ANSYS_APDL_scripts</a:t>
            </a:r>
            <a:r>
              <a:rPr lang="en-US" dirty="0">
                <a:latin typeface="Calibri" panose="020F0502020204030204" pitchFamily="34" charset="0"/>
                <a:ea typeface="Calibri" panose="020F0502020204030204" pitchFamily="34" charset="0"/>
                <a:cs typeface="Times New Roman" panose="02020603050405020304" pitchFamily="18" charset="0"/>
              </a:rPr>
              <a:t>’ folder. ANSYS will then automatically apply boundary conditions (constraints and muscle forces), perform calculation, plot stress distribution result and eventually extract stress and strain results on 10 sections along skull anteroposterior direction into a txt file.</a:t>
            </a:r>
            <a:endParaRPr lang="en-GB"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371502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F6D677F0-3663-433C-89C3-9F5044F1E899}"/>
              </a:ext>
            </a:extLst>
          </p:cNvPr>
          <p:cNvSpPr/>
          <p:nvPr/>
        </p:nvSpPr>
        <p:spPr>
          <a:xfrm>
            <a:off x="1024056" y="160008"/>
            <a:ext cx="10549636" cy="1959960"/>
          </a:xfrm>
          <a:prstGeom prst="rect">
            <a:avLst/>
          </a:prstGeom>
        </p:spPr>
        <p:txBody>
          <a:bodyPr wrap="square">
            <a:spAutoFit/>
          </a:bodyPr>
          <a:lstStyle/>
          <a:p>
            <a:pPr marL="285750" indent="-285750" algn="just">
              <a:lnSpc>
                <a:spcPct val="107000"/>
              </a:lnSpc>
              <a:spcAft>
                <a:spcPts val="800"/>
              </a:spcAft>
              <a:buFont typeface="Arial" panose="020B0604020202020204" pitchFamily="34" charset="0"/>
              <a:buChar char="•"/>
            </a:pPr>
            <a:r>
              <a:rPr lang="en-US" dirty="0">
                <a:latin typeface="Calibri" panose="020F0502020204030204" pitchFamily="34" charset="0"/>
                <a:ea typeface="Calibri" panose="020F0502020204030204" pitchFamily="34" charset="0"/>
                <a:cs typeface="Times New Roman" panose="02020603050405020304" pitchFamily="18" charset="0"/>
              </a:rPr>
              <a:t>As the ‘Squirrel_muscle_loads_sets_postproc_corrected.txt’ file or other two ‘XX_muscle_loads_sets_postproc_corrected.txt’ contain a loop of calculations and result extractions (mean and standard deviation of stresses and strains of 10 sections in anterior-posterior direction of skull) for 10 different sets of muscle force loading scenarios, it will take a long time to get the result txt file like ‘</a:t>
            </a:r>
            <a:r>
              <a:rPr lang="en-US" dirty="0" err="1">
                <a:latin typeface="Calibri" panose="020F0502020204030204" pitchFamily="34" charset="0"/>
                <a:ea typeface="Calibri" panose="020F0502020204030204" pitchFamily="34" charset="0"/>
                <a:cs typeface="Times New Roman" panose="02020603050405020304" pitchFamily="18" charset="0"/>
              </a:rPr>
              <a:t>output_XXskull_AP_results_Corrected</a:t>
            </a:r>
            <a:r>
              <a:rPr lang="en-US" dirty="0">
                <a:latin typeface="Calibri" panose="020F0502020204030204" pitchFamily="34" charset="0"/>
                <a:ea typeface="Calibri" panose="020F0502020204030204" pitchFamily="34" charset="0"/>
                <a:cs typeface="Times New Roman" panose="02020603050405020304" pitchFamily="18" charset="0"/>
              </a:rPr>
              <a:t>’ shown in the ‘Results’ folder.</a:t>
            </a:r>
          </a:p>
          <a:p>
            <a:pPr marL="285750" indent="-285750" algn="just">
              <a:lnSpc>
                <a:spcPct val="107000"/>
              </a:lnSpc>
              <a:spcAft>
                <a:spcPts val="800"/>
              </a:spcAft>
              <a:buFont typeface="Arial" panose="020B0604020202020204" pitchFamily="34" charset="0"/>
              <a:buChar char="•"/>
            </a:pPr>
            <a:endParaRPr lang="en-US" dirty="0">
              <a:latin typeface="Calibri" panose="020F0502020204030204" pitchFamily="34" charset="0"/>
              <a:ea typeface="Calibri" panose="020F0502020204030204" pitchFamily="34" charset="0"/>
              <a:cs typeface="Times New Roman" panose="02020603050405020304" pitchFamily="18" charset="0"/>
            </a:endParaRPr>
          </a:p>
        </p:txBody>
      </p:sp>
      <p:pic>
        <p:nvPicPr>
          <p:cNvPr id="2" name="Picture 1">
            <a:extLst>
              <a:ext uri="{FF2B5EF4-FFF2-40B4-BE49-F238E27FC236}">
                <a16:creationId xmlns:a16="http://schemas.microsoft.com/office/drawing/2014/main" id="{296CA173-2B9D-484A-A223-FC2AF6B2D0FA}"/>
              </a:ext>
            </a:extLst>
          </p:cNvPr>
          <p:cNvPicPr>
            <a:picLocks noChangeAspect="1"/>
          </p:cNvPicPr>
          <p:nvPr/>
        </p:nvPicPr>
        <p:blipFill>
          <a:blip r:embed="rId2"/>
          <a:stretch>
            <a:fillRect/>
          </a:stretch>
        </p:blipFill>
        <p:spPr>
          <a:xfrm>
            <a:off x="7280808" y="2007406"/>
            <a:ext cx="4741818" cy="4690586"/>
          </a:xfrm>
          <a:prstGeom prst="rect">
            <a:avLst/>
          </a:prstGeom>
        </p:spPr>
      </p:pic>
      <p:sp>
        <p:nvSpPr>
          <p:cNvPr id="3" name="Rectangle 2">
            <a:extLst>
              <a:ext uri="{FF2B5EF4-FFF2-40B4-BE49-F238E27FC236}">
                <a16:creationId xmlns:a16="http://schemas.microsoft.com/office/drawing/2014/main" id="{5CD4C3D4-51B7-43FE-B02B-BC7662E9CADB}"/>
              </a:ext>
            </a:extLst>
          </p:cNvPr>
          <p:cNvSpPr/>
          <p:nvPr/>
        </p:nvSpPr>
        <p:spPr>
          <a:xfrm>
            <a:off x="1024056" y="1885196"/>
            <a:ext cx="6096000" cy="4638642"/>
          </a:xfrm>
          <a:prstGeom prst="rect">
            <a:avLst/>
          </a:prstGeom>
        </p:spPr>
        <p:txBody>
          <a:bodyPr>
            <a:spAutoFit/>
          </a:bodyPr>
          <a:lstStyle/>
          <a:p>
            <a:pPr marL="285750" indent="-285750" algn="just">
              <a:lnSpc>
                <a:spcPct val="107000"/>
              </a:lnSpc>
              <a:spcAft>
                <a:spcPts val="800"/>
              </a:spcAft>
              <a:buFont typeface="Arial" panose="020B0604020202020204" pitchFamily="34" charset="0"/>
              <a:buChar char="•"/>
            </a:pPr>
            <a:r>
              <a:rPr lang="en-US" dirty="0">
                <a:latin typeface="Calibri" panose="020F0502020204030204" pitchFamily="34" charset="0"/>
                <a:ea typeface="Calibri" panose="020F0502020204030204" pitchFamily="34" charset="0"/>
                <a:cs typeface="Times New Roman" panose="02020603050405020304" pitchFamily="18" charset="0"/>
              </a:rPr>
              <a:t>I</a:t>
            </a:r>
            <a:r>
              <a:rPr lang="en-GB" dirty="0">
                <a:latin typeface="Calibri" panose="020F0502020204030204" pitchFamily="34" charset="0"/>
                <a:ea typeface="Calibri" panose="020F0502020204030204" pitchFamily="34" charset="0"/>
                <a:cs typeface="Times New Roman" panose="02020603050405020304" pitchFamily="18" charset="0"/>
              </a:rPr>
              <a:t>f you only want to check the single one iteration stress distribution result without any txt file saving, you can read ‘</a:t>
            </a:r>
            <a:r>
              <a:rPr lang="en-US" dirty="0">
                <a:latin typeface="Calibri" panose="020F0502020204030204" pitchFamily="34" charset="0"/>
                <a:ea typeface="Calibri" panose="020F0502020204030204" pitchFamily="34" charset="0"/>
                <a:cs typeface="Times New Roman" panose="02020603050405020304" pitchFamily="18" charset="0"/>
              </a:rPr>
              <a:t>Squirrel_muscle_loads_sets_postproc_single_iteration.txt’ in the step of Slide 3.</a:t>
            </a:r>
          </a:p>
          <a:p>
            <a:pPr marL="285750" indent="-285750" algn="just">
              <a:lnSpc>
                <a:spcPct val="107000"/>
              </a:lnSpc>
              <a:spcAft>
                <a:spcPts val="800"/>
              </a:spcAft>
              <a:buFont typeface="Arial" panose="020B0604020202020204" pitchFamily="34" charset="0"/>
              <a:buChar char="•"/>
            </a:pPr>
            <a:endParaRPr lang="en-US" dirty="0">
              <a:latin typeface="Calibri" panose="020F0502020204030204" pitchFamily="34" charset="0"/>
              <a:ea typeface="Calibri" panose="020F0502020204030204" pitchFamily="34" charset="0"/>
              <a:cs typeface="Times New Roman" panose="02020603050405020304" pitchFamily="18" charset="0"/>
            </a:endParaRPr>
          </a:p>
          <a:p>
            <a:pPr marL="285750" indent="-285750" algn="just">
              <a:lnSpc>
                <a:spcPct val="107000"/>
              </a:lnSpc>
              <a:spcAft>
                <a:spcPts val="800"/>
              </a:spcAft>
              <a:buFont typeface="Arial" panose="020B0604020202020204" pitchFamily="34" charset="0"/>
              <a:buChar char="•"/>
            </a:pPr>
            <a:r>
              <a:rPr lang="en-US" dirty="0">
                <a:latin typeface="Calibri" panose="020F0502020204030204" pitchFamily="34" charset="0"/>
                <a:ea typeface="Calibri" panose="020F0502020204030204" pitchFamily="34" charset="0"/>
                <a:cs typeface="Times New Roman" panose="02020603050405020304" pitchFamily="18" charset="0"/>
              </a:rPr>
              <a:t>To change the muscle loading scenario, you can open the </a:t>
            </a:r>
            <a:r>
              <a:rPr lang="en-GB" dirty="0">
                <a:latin typeface="Calibri" panose="020F0502020204030204" pitchFamily="34" charset="0"/>
                <a:ea typeface="Calibri" panose="020F0502020204030204" pitchFamily="34" charset="0"/>
                <a:cs typeface="Times New Roman" panose="02020603050405020304" pitchFamily="18" charset="0"/>
              </a:rPr>
              <a:t>‘</a:t>
            </a:r>
            <a:r>
              <a:rPr lang="en-US" dirty="0">
                <a:latin typeface="Calibri" panose="020F0502020204030204" pitchFamily="34" charset="0"/>
                <a:ea typeface="Calibri" panose="020F0502020204030204" pitchFamily="34" charset="0"/>
                <a:cs typeface="Times New Roman" panose="02020603050405020304" pitchFamily="18" charset="0"/>
              </a:rPr>
              <a:t>Squirrel_muscle_loads_sets_postproc_single_iteration.txt’ and modify the value for ‘kk’ to a value from ‘1’ to ’10’.</a:t>
            </a:r>
          </a:p>
          <a:p>
            <a:pPr marL="285750" indent="-285750" algn="just">
              <a:lnSpc>
                <a:spcPct val="107000"/>
              </a:lnSpc>
              <a:spcAft>
                <a:spcPts val="800"/>
              </a:spcAft>
              <a:buFont typeface="Arial" panose="020B0604020202020204" pitchFamily="34" charset="0"/>
              <a:buChar char="•"/>
            </a:pPr>
            <a:endParaRPr lang="en-US" dirty="0">
              <a:latin typeface="Calibri" panose="020F0502020204030204" pitchFamily="34" charset="0"/>
              <a:ea typeface="Calibri" panose="020F0502020204030204" pitchFamily="34" charset="0"/>
              <a:cs typeface="Times New Roman" panose="02020603050405020304" pitchFamily="18" charset="0"/>
            </a:endParaRPr>
          </a:p>
          <a:p>
            <a:pPr marL="285750" indent="-285750" algn="just">
              <a:lnSpc>
                <a:spcPct val="107000"/>
              </a:lnSpc>
              <a:spcAft>
                <a:spcPts val="800"/>
              </a:spcAft>
              <a:buFont typeface="Arial" panose="020B0604020202020204" pitchFamily="34" charset="0"/>
              <a:buChar char="•"/>
            </a:pPr>
            <a:r>
              <a:rPr lang="en-US" dirty="0">
                <a:latin typeface="Calibri" panose="020F0502020204030204" pitchFamily="34" charset="0"/>
                <a:ea typeface="Calibri" panose="020F0502020204030204" pitchFamily="34" charset="0"/>
                <a:cs typeface="Times New Roman" panose="02020603050405020304" pitchFamily="18" charset="0"/>
              </a:rPr>
              <a:t>‘1’ represent muscle force loading for ‘Extant model’; ‘2 - 4’ are for ‘Investigator 1A’, ‘Investigator 2A’  and ‘Investigator 3A’; ‘5 - 7’ are for ‘Investigator 1B’, ‘Investigator 2B’  and ‘Investigator 3B’; ‘8 - 10’ are for ‘Investigator 1C’, ‘Investigator 2C’  and ‘Investigator 3C’; </a:t>
            </a:r>
          </a:p>
        </p:txBody>
      </p:sp>
    </p:spTree>
    <p:extLst>
      <p:ext uri="{BB962C8B-B14F-4D97-AF65-F5344CB8AC3E}">
        <p14:creationId xmlns:p14="http://schemas.microsoft.com/office/powerpoint/2010/main" val="9673685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F6D677F0-3663-433C-89C3-9F5044F1E899}"/>
              </a:ext>
            </a:extLst>
          </p:cNvPr>
          <p:cNvSpPr/>
          <p:nvPr/>
        </p:nvSpPr>
        <p:spPr>
          <a:xfrm>
            <a:off x="217891" y="367181"/>
            <a:ext cx="10064444" cy="968278"/>
          </a:xfrm>
          <a:prstGeom prst="rect">
            <a:avLst/>
          </a:prstGeom>
        </p:spPr>
        <p:txBody>
          <a:bodyPr wrap="square">
            <a:spAutoFit/>
          </a:bodyPr>
          <a:lstStyle/>
          <a:p>
            <a:pPr marL="285750" indent="-285750" algn="just">
              <a:lnSpc>
                <a:spcPct val="107000"/>
              </a:lnSpc>
              <a:spcAft>
                <a:spcPts val="800"/>
              </a:spcAft>
              <a:buFont typeface="Arial" panose="020B0604020202020204" pitchFamily="34" charset="0"/>
              <a:buChar char="•"/>
            </a:pPr>
            <a:r>
              <a:rPr lang="en-US" dirty="0">
                <a:latin typeface="Calibri" panose="020F0502020204030204" pitchFamily="34" charset="0"/>
                <a:ea typeface="Calibri" panose="020F0502020204030204" pitchFamily="34" charset="0"/>
                <a:cs typeface="Times New Roman" panose="02020603050405020304" pitchFamily="18" charset="0"/>
              </a:rPr>
              <a:t>After one iteration solution is successfully done as a popup window ‘Solution is done’ indicates, you can continue to check the biting forces on two incisors by clicking ‘List’ as shown in the screenshot below and then ‘Result’ -&gt; ‘Reaction Solution …’. </a:t>
            </a:r>
          </a:p>
        </p:txBody>
      </p:sp>
      <p:pic>
        <p:nvPicPr>
          <p:cNvPr id="4" name="Picture 3">
            <a:extLst>
              <a:ext uri="{FF2B5EF4-FFF2-40B4-BE49-F238E27FC236}">
                <a16:creationId xmlns:a16="http://schemas.microsoft.com/office/drawing/2014/main" id="{D79F1E8B-D428-4B38-9443-32694AEBF664}"/>
              </a:ext>
            </a:extLst>
          </p:cNvPr>
          <p:cNvPicPr>
            <a:picLocks noChangeAspect="1"/>
          </p:cNvPicPr>
          <p:nvPr/>
        </p:nvPicPr>
        <p:blipFill>
          <a:blip r:embed="rId2"/>
          <a:stretch>
            <a:fillRect/>
          </a:stretch>
        </p:blipFill>
        <p:spPr>
          <a:xfrm>
            <a:off x="1862001" y="1575467"/>
            <a:ext cx="8467997" cy="4763248"/>
          </a:xfrm>
          <a:prstGeom prst="rect">
            <a:avLst/>
          </a:prstGeom>
        </p:spPr>
      </p:pic>
      <p:sp>
        <p:nvSpPr>
          <p:cNvPr id="6" name="Oval 5">
            <a:extLst>
              <a:ext uri="{FF2B5EF4-FFF2-40B4-BE49-F238E27FC236}">
                <a16:creationId xmlns:a16="http://schemas.microsoft.com/office/drawing/2014/main" id="{C557987A-477E-4B7C-B269-6421FC3EB887}"/>
              </a:ext>
            </a:extLst>
          </p:cNvPr>
          <p:cNvSpPr/>
          <p:nvPr/>
        </p:nvSpPr>
        <p:spPr>
          <a:xfrm>
            <a:off x="2484598" y="1725128"/>
            <a:ext cx="303306" cy="19917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Oval 6">
            <a:extLst>
              <a:ext uri="{FF2B5EF4-FFF2-40B4-BE49-F238E27FC236}">
                <a16:creationId xmlns:a16="http://schemas.microsoft.com/office/drawing/2014/main" id="{4E4CA46F-0DA2-4592-B63C-F88C4F43226F}"/>
              </a:ext>
            </a:extLst>
          </p:cNvPr>
          <p:cNvSpPr/>
          <p:nvPr/>
        </p:nvSpPr>
        <p:spPr>
          <a:xfrm>
            <a:off x="2525238" y="3849355"/>
            <a:ext cx="595914" cy="19917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a:extLst>
              <a:ext uri="{FF2B5EF4-FFF2-40B4-BE49-F238E27FC236}">
                <a16:creationId xmlns:a16="http://schemas.microsoft.com/office/drawing/2014/main" id="{F09AA155-87E9-4F61-8EBA-DBCADFC96A35}"/>
              </a:ext>
            </a:extLst>
          </p:cNvPr>
          <p:cNvSpPr/>
          <p:nvPr/>
        </p:nvSpPr>
        <p:spPr>
          <a:xfrm>
            <a:off x="3620486" y="4379707"/>
            <a:ext cx="912906" cy="19917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8286824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343A377-2CB4-4257-8D00-F25EC4A40BB0}"/>
              </a:ext>
            </a:extLst>
          </p:cNvPr>
          <p:cNvPicPr>
            <a:picLocks noChangeAspect="1"/>
          </p:cNvPicPr>
          <p:nvPr/>
        </p:nvPicPr>
        <p:blipFill>
          <a:blip r:embed="rId2"/>
          <a:stretch>
            <a:fillRect/>
          </a:stretch>
        </p:blipFill>
        <p:spPr>
          <a:xfrm>
            <a:off x="1171972" y="2736283"/>
            <a:ext cx="4010025" cy="2569531"/>
          </a:xfrm>
          <a:prstGeom prst="rect">
            <a:avLst/>
          </a:prstGeom>
        </p:spPr>
      </p:pic>
      <p:pic>
        <p:nvPicPr>
          <p:cNvPr id="11" name="Picture 10">
            <a:extLst>
              <a:ext uri="{FF2B5EF4-FFF2-40B4-BE49-F238E27FC236}">
                <a16:creationId xmlns:a16="http://schemas.microsoft.com/office/drawing/2014/main" id="{D17B7B74-D4D3-442B-8BF3-CE03B4BEA003}"/>
              </a:ext>
            </a:extLst>
          </p:cNvPr>
          <p:cNvPicPr>
            <a:picLocks noChangeAspect="1"/>
          </p:cNvPicPr>
          <p:nvPr/>
        </p:nvPicPr>
        <p:blipFill>
          <a:blip r:embed="rId3"/>
          <a:stretch>
            <a:fillRect/>
          </a:stretch>
        </p:blipFill>
        <p:spPr>
          <a:xfrm>
            <a:off x="6430884" y="2309563"/>
            <a:ext cx="4897516" cy="2867720"/>
          </a:xfrm>
          <a:prstGeom prst="rect">
            <a:avLst/>
          </a:prstGeom>
        </p:spPr>
      </p:pic>
      <p:sp>
        <p:nvSpPr>
          <p:cNvPr id="9" name="Rectangle 8">
            <a:extLst>
              <a:ext uri="{FF2B5EF4-FFF2-40B4-BE49-F238E27FC236}">
                <a16:creationId xmlns:a16="http://schemas.microsoft.com/office/drawing/2014/main" id="{F6D677F0-3663-433C-89C3-9F5044F1E899}"/>
              </a:ext>
            </a:extLst>
          </p:cNvPr>
          <p:cNvSpPr/>
          <p:nvPr/>
        </p:nvSpPr>
        <p:spPr>
          <a:xfrm>
            <a:off x="1063778" y="182774"/>
            <a:ext cx="10064444" cy="1959960"/>
          </a:xfrm>
          <a:prstGeom prst="rect">
            <a:avLst/>
          </a:prstGeom>
        </p:spPr>
        <p:txBody>
          <a:bodyPr wrap="square">
            <a:spAutoFit/>
          </a:bodyPr>
          <a:lstStyle/>
          <a:p>
            <a:pPr marL="285750" indent="-285750" algn="just">
              <a:lnSpc>
                <a:spcPct val="107000"/>
              </a:lnSpc>
              <a:spcAft>
                <a:spcPts val="800"/>
              </a:spcAft>
              <a:buFont typeface="Arial" panose="020B0604020202020204" pitchFamily="34" charset="0"/>
              <a:buChar char="•"/>
            </a:pPr>
            <a:r>
              <a:rPr lang="en-US" dirty="0">
                <a:latin typeface="Calibri" panose="020F0502020204030204" pitchFamily="34" charset="0"/>
                <a:ea typeface="Calibri" panose="020F0502020204030204" pitchFamily="34" charset="0"/>
                <a:cs typeface="Times New Roman" panose="02020603050405020304" pitchFamily="18" charset="0"/>
              </a:rPr>
              <a:t>To check the bite force in vertical direction, select ‘ Struct force FX’ as shown in the left screenshot below, and then a result window will pop out showing the vertical loads (FX) on those motion constrained nodes.</a:t>
            </a:r>
          </a:p>
          <a:p>
            <a:pPr marL="285750" indent="-285750" algn="just">
              <a:lnSpc>
                <a:spcPct val="107000"/>
              </a:lnSpc>
              <a:spcAft>
                <a:spcPts val="800"/>
              </a:spcAft>
              <a:buFont typeface="Arial" panose="020B0604020202020204" pitchFamily="34" charset="0"/>
              <a:buChar char="•"/>
            </a:pPr>
            <a:r>
              <a:rPr lang="en-US" dirty="0">
                <a:latin typeface="Calibri" panose="020F0502020204030204" pitchFamily="34" charset="0"/>
                <a:ea typeface="Calibri" panose="020F0502020204030204" pitchFamily="34" charset="0"/>
                <a:cs typeface="Times New Roman" panose="02020603050405020304" pitchFamily="18" charset="0"/>
              </a:rPr>
              <a:t>The first two nodes (498317 &amp; 499275)  are the two incisor nodes constrained in the vertical direction in this FEA boundary condition setting. Their forces are the ones of interest that we can use for comparison with other simulation software results.</a:t>
            </a:r>
          </a:p>
        </p:txBody>
      </p:sp>
      <p:sp>
        <p:nvSpPr>
          <p:cNvPr id="10" name="Oval 9">
            <a:extLst>
              <a:ext uri="{FF2B5EF4-FFF2-40B4-BE49-F238E27FC236}">
                <a16:creationId xmlns:a16="http://schemas.microsoft.com/office/drawing/2014/main" id="{DDC89FA6-B3FC-4E05-8ACC-0DC952229F7D}"/>
              </a:ext>
            </a:extLst>
          </p:cNvPr>
          <p:cNvSpPr/>
          <p:nvPr/>
        </p:nvSpPr>
        <p:spPr>
          <a:xfrm>
            <a:off x="4102116" y="3318249"/>
            <a:ext cx="595914" cy="19917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Rectangle 1">
            <a:extLst>
              <a:ext uri="{FF2B5EF4-FFF2-40B4-BE49-F238E27FC236}">
                <a16:creationId xmlns:a16="http://schemas.microsoft.com/office/drawing/2014/main" id="{1F63B65C-60D9-4DA8-B936-5394D5189678}"/>
              </a:ext>
            </a:extLst>
          </p:cNvPr>
          <p:cNvSpPr/>
          <p:nvPr/>
        </p:nvSpPr>
        <p:spPr>
          <a:xfrm>
            <a:off x="6430884" y="3931920"/>
            <a:ext cx="1402476" cy="236448"/>
          </a:xfrm>
          <a:prstGeom prst="rect">
            <a:avLst/>
          </a:prstGeom>
          <a:noFill/>
          <a:ln w="222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2797856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F6D677F0-3663-433C-89C3-9F5044F1E899}"/>
              </a:ext>
            </a:extLst>
          </p:cNvPr>
          <p:cNvSpPr/>
          <p:nvPr/>
        </p:nvSpPr>
        <p:spPr>
          <a:xfrm>
            <a:off x="1024056" y="160008"/>
            <a:ext cx="10549636" cy="6131871"/>
          </a:xfrm>
          <a:prstGeom prst="rect">
            <a:avLst/>
          </a:prstGeom>
        </p:spPr>
        <p:txBody>
          <a:bodyPr wrap="square">
            <a:spAutoFit/>
          </a:bodyPr>
          <a:lstStyle/>
          <a:p>
            <a:pPr marL="285750" indent="-285750" algn="just">
              <a:lnSpc>
                <a:spcPct val="107000"/>
              </a:lnSpc>
              <a:spcAft>
                <a:spcPts val="800"/>
              </a:spcAft>
              <a:buFont typeface="Arial" panose="020B0604020202020204" pitchFamily="34" charset="0"/>
              <a:buChar char="•"/>
            </a:pPr>
            <a:r>
              <a:rPr lang="en-US" dirty="0">
                <a:solidFill>
                  <a:srgbClr val="FF0000"/>
                </a:solidFill>
                <a:latin typeface="Calibri" panose="020F0502020204030204" pitchFamily="34" charset="0"/>
                <a:ea typeface="Calibri" panose="020F0502020204030204" pitchFamily="34" charset="0"/>
                <a:cs typeface="Times New Roman" panose="02020603050405020304" pitchFamily="18" charset="0"/>
              </a:rPr>
              <a:t>Please note that the only difference from the previous version of ANSYS calculation is that in the new version, the maximum muscle force files (‘XXMuscleForcesCorrected.csv’) are used instead of previous ‘XXMuscleForces.csv’ files</a:t>
            </a:r>
            <a:r>
              <a:rPr lang="en-US" dirty="0">
                <a:latin typeface="Calibri" panose="020F0502020204030204" pitchFamily="34" charset="0"/>
                <a:ea typeface="Calibri" panose="020F0502020204030204" pitchFamily="34" charset="0"/>
                <a:cs typeface="Times New Roman" panose="02020603050405020304" pitchFamily="18" charset="0"/>
              </a:rPr>
              <a:t>.</a:t>
            </a:r>
          </a:p>
          <a:p>
            <a:pPr marL="285750" indent="-285750" algn="just">
              <a:lnSpc>
                <a:spcPct val="107000"/>
              </a:lnSpc>
              <a:spcAft>
                <a:spcPts val="800"/>
              </a:spcAft>
              <a:buFont typeface="Arial" panose="020B0604020202020204" pitchFamily="34" charset="0"/>
              <a:buChar char="•"/>
            </a:pPr>
            <a:endParaRPr lang="en-US" dirty="0">
              <a:latin typeface="Calibri" panose="020F0502020204030204" pitchFamily="34" charset="0"/>
              <a:ea typeface="Calibri" panose="020F0502020204030204" pitchFamily="34" charset="0"/>
              <a:cs typeface="Times New Roman" panose="02020603050405020304" pitchFamily="18" charset="0"/>
            </a:endParaRPr>
          </a:p>
          <a:p>
            <a:pPr marL="285750" indent="-285750" algn="just">
              <a:lnSpc>
                <a:spcPct val="107000"/>
              </a:lnSpc>
              <a:spcAft>
                <a:spcPts val="800"/>
              </a:spcAft>
              <a:buFont typeface="Arial" panose="020B0604020202020204" pitchFamily="34" charset="0"/>
              <a:buChar char="•"/>
            </a:pPr>
            <a:r>
              <a:rPr lang="en-US" dirty="0">
                <a:latin typeface="Calibri" panose="020F0502020204030204" pitchFamily="34" charset="0"/>
                <a:ea typeface="Calibri" panose="020F0502020204030204" pitchFamily="34" charset="0"/>
                <a:cs typeface="Times New Roman" panose="02020603050405020304" pitchFamily="18" charset="0"/>
              </a:rPr>
              <a:t>The forces in the new (correct) maximum muscle force files are larger than those in the previous maximum muscle force files, as the latter one only considered one single muscle strand maximum force as the whole n-strand muscle group (e.g. anterior deep masseter) maximum force. In other words, previous ANSYS simulations used smaller muscle forces as inputs, which led to underestimation of skull stress values.</a:t>
            </a:r>
          </a:p>
          <a:p>
            <a:pPr marL="285750" indent="-285750" algn="just">
              <a:lnSpc>
                <a:spcPct val="107000"/>
              </a:lnSpc>
              <a:spcAft>
                <a:spcPts val="800"/>
              </a:spcAft>
              <a:buFont typeface="Arial" panose="020B0604020202020204" pitchFamily="34" charset="0"/>
              <a:buChar char="•"/>
            </a:pPr>
            <a:endParaRPr lang="en-US" dirty="0">
              <a:latin typeface="Calibri" panose="020F0502020204030204" pitchFamily="34" charset="0"/>
              <a:ea typeface="Calibri" panose="020F0502020204030204" pitchFamily="34" charset="0"/>
              <a:cs typeface="Times New Roman" panose="02020603050405020304" pitchFamily="18" charset="0"/>
            </a:endParaRPr>
          </a:p>
          <a:p>
            <a:pPr marL="285750" indent="-285750" algn="just">
              <a:lnSpc>
                <a:spcPct val="107000"/>
              </a:lnSpc>
              <a:spcAft>
                <a:spcPts val="800"/>
              </a:spcAft>
              <a:buFont typeface="Arial" panose="020B0604020202020204" pitchFamily="34" charset="0"/>
              <a:buChar char="•"/>
            </a:pPr>
            <a:r>
              <a:rPr lang="en-US" dirty="0">
                <a:latin typeface="Calibri" panose="020F0502020204030204" pitchFamily="34" charset="0"/>
                <a:ea typeface="Calibri" panose="020F0502020204030204" pitchFamily="34" charset="0"/>
                <a:cs typeface="Times New Roman" panose="02020603050405020304" pitchFamily="18" charset="0"/>
              </a:rPr>
              <a:t>In those 'output_XX_AP_results_corrected.txt' files, the first column represents skull length for ten iteration calculations; the second column is the mean stress of Von Mises; the third is the standard deviation of Von Mises stress; from the fourth to fifth column are the mean and standard deviation of the elastic strains; from the sixth to seventh column are the mean and standard deviation of mechanical strains; the last two are the total and mean volumes of tetrahedron </a:t>
            </a:r>
            <a:r>
              <a:rPr lang="en-US" dirty="0" err="1">
                <a:latin typeface="Calibri" panose="020F0502020204030204" pitchFamily="34" charset="0"/>
                <a:ea typeface="Calibri" panose="020F0502020204030204" pitchFamily="34" charset="0"/>
                <a:cs typeface="Times New Roman" panose="02020603050405020304" pitchFamily="18" charset="0"/>
              </a:rPr>
              <a:t>elments</a:t>
            </a:r>
            <a:r>
              <a:rPr lang="en-US" dirty="0">
                <a:latin typeface="Calibri" panose="020F0502020204030204" pitchFamily="34" charset="0"/>
                <a:ea typeface="Calibri" panose="020F0502020204030204" pitchFamily="34" charset="0"/>
                <a:cs typeface="Times New Roman" panose="02020603050405020304" pitchFamily="18" charset="0"/>
              </a:rPr>
              <a:t> on each section along the skull length.</a:t>
            </a:r>
          </a:p>
          <a:p>
            <a:pPr marL="285750" indent="-285750" algn="just">
              <a:lnSpc>
                <a:spcPct val="107000"/>
              </a:lnSpc>
              <a:spcAft>
                <a:spcPts val="800"/>
              </a:spcAft>
              <a:buFont typeface="Arial" panose="020B0604020202020204" pitchFamily="34" charset="0"/>
              <a:buChar char="•"/>
            </a:pPr>
            <a:endParaRPr lang="en-US" dirty="0">
              <a:latin typeface="Calibri" panose="020F0502020204030204" pitchFamily="34" charset="0"/>
              <a:ea typeface="Calibri" panose="020F0502020204030204" pitchFamily="34" charset="0"/>
              <a:cs typeface="Times New Roman" panose="02020603050405020304" pitchFamily="18" charset="0"/>
            </a:endParaRPr>
          </a:p>
          <a:p>
            <a:pPr marL="285750" indent="-285750" algn="just">
              <a:lnSpc>
                <a:spcPct val="107000"/>
              </a:lnSpc>
              <a:spcAft>
                <a:spcPts val="800"/>
              </a:spcAft>
              <a:buFont typeface="Arial" panose="020B0604020202020204" pitchFamily="34" charset="0"/>
              <a:buChar char="•"/>
            </a:pPr>
            <a:r>
              <a:rPr lang="en-US" dirty="0">
                <a:latin typeface="Calibri" panose="020F0502020204030204" pitchFamily="34" charset="0"/>
                <a:ea typeface="Calibri" panose="020F0502020204030204" pitchFamily="34" charset="0"/>
                <a:cs typeface="Times New Roman" panose="02020603050405020304" pitchFamily="18" charset="0"/>
              </a:rPr>
              <a:t>The Fig. 5 of the paper manuscript only presents the 2nd column values which are the mean of Von Mises stress of all elements in each section.</a:t>
            </a:r>
          </a:p>
          <a:p>
            <a:pPr marL="285750" indent="-285750" algn="just">
              <a:lnSpc>
                <a:spcPct val="107000"/>
              </a:lnSpc>
              <a:spcAft>
                <a:spcPts val="800"/>
              </a:spcAft>
              <a:buFont typeface="Arial" panose="020B0604020202020204" pitchFamily="34" charset="0"/>
              <a:buChar char="•"/>
            </a:pPr>
            <a:endParaRPr lang="en-US"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62394232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879</TotalTime>
  <Words>921</Words>
  <Application>Microsoft Office PowerPoint</Application>
  <PresentationFormat>Widescreen</PresentationFormat>
  <Paragraphs>20</Paragraphs>
  <Slides>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Calibri</vt:lpstr>
      <vt:lpstr>Calibri Light</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Linjie Wang</dc:creator>
  <cp:lastModifiedBy>Linjie Wang</cp:lastModifiedBy>
  <cp:revision>36</cp:revision>
  <dcterms:created xsi:type="dcterms:W3CDTF">2021-02-07T14:27:10Z</dcterms:created>
  <dcterms:modified xsi:type="dcterms:W3CDTF">2021-04-09T09:13:48Z</dcterms:modified>
</cp:coreProperties>
</file>